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6" r:id="rId1"/>
    <p:sldMasterId id="2147483693" r:id="rId2"/>
  </p:sldMasterIdLst>
  <p:notesMasterIdLst>
    <p:notesMasterId r:id="rId38"/>
  </p:notesMasterIdLst>
  <p:sldIdLst>
    <p:sldId id="289" r:id="rId3"/>
    <p:sldId id="280" r:id="rId4"/>
    <p:sldId id="281" r:id="rId5"/>
    <p:sldId id="290" r:id="rId6"/>
    <p:sldId id="282" r:id="rId7"/>
    <p:sldId id="291" r:id="rId8"/>
    <p:sldId id="283" r:id="rId9"/>
    <p:sldId id="292" r:id="rId10"/>
    <p:sldId id="284" r:id="rId11"/>
    <p:sldId id="293" r:id="rId12"/>
    <p:sldId id="285" r:id="rId13"/>
    <p:sldId id="286" r:id="rId14"/>
    <p:sldId id="287" r:id="rId15"/>
    <p:sldId id="288" r:id="rId16"/>
    <p:sldId id="294" r:id="rId17"/>
    <p:sldId id="295" r:id="rId18"/>
    <p:sldId id="296" r:id="rId19"/>
    <p:sldId id="297" r:id="rId20"/>
    <p:sldId id="298" r:id="rId21"/>
    <p:sldId id="301" r:id="rId22"/>
    <p:sldId id="303" r:id="rId23"/>
    <p:sldId id="309" r:id="rId24"/>
    <p:sldId id="304" r:id="rId25"/>
    <p:sldId id="310" r:id="rId26"/>
    <p:sldId id="305" r:id="rId27"/>
    <p:sldId id="311" r:id="rId28"/>
    <p:sldId id="306" r:id="rId29"/>
    <p:sldId id="312" r:id="rId30"/>
    <p:sldId id="307" r:id="rId31"/>
    <p:sldId id="313" r:id="rId32"/>
    <p:sldId id="308" r:id="rId33"/>
    <p:sldId id="314" r:id="rId34"/>
    <p:sldId id="302" r:id="rId35"/>
    <p:sldId id="299" r:id="rId36"/>
    <p:sldId id="300" r:id="rId37"/>
  </p:sldIdLst>
  <p:sldSz cx="9144000" cy="6858000" type="screen4x3"/>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16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D9"/>
    <a:srgbClr val="FF99CC"/>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0" autoAdjust="0"/>
    <p:restoredTop sz="94660"/>
  </p:normalViewPr>
  <p:slideViewPr>
    <p:cSldViewPr>
      <p:cViewPr varScale="1">
        <p:scale>
          <a:sx n="70" d="100"/>
          <a:sy n="70" d="100"/>
        </p:scale>
        <p:origin x="542" y="48"/>
      </p:cViewPr>
      <p:guideLst>
        <p:guide orient="horz" pos="2880"/>
        <p:guide pos="162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SG" dirty="0"/>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5EB84EDC-0E59-42A8-A0E3-862B24B94865}" type="datetimeFigureOut">
              <a:rPr lang="en-SG" smtClean="0"/>
              <a:t>20/10/2021</a:t>
            </a:fld>
            <a:endParaRPr lang="en-SG" dirty="0"/>
          </a:p>
        </p:txBody>
      </p:sp>
      <p:sp>
        <p:nvSpPr>
          <p:cNvPr id="4" name="Slide Image Placeholder 3"/>
          <p:cNvSpPr>
            <a:spLocks noGrp="1" noRot="1" noChangeAspect="1"/>
          </p:cNvSpPr>
          <p:nvPr>
            <p:ph type="sldImg" idx="2"/>
          </p:nvPr>
        </p:nvSpPr>
        <p:spPr>
          <a:xfrm>
            <a:off x="4552950" y="857250"/>
            <a:ext cx="3086100" cy="2314575"/>
          </a:xfrm>
          <a:prstGeom prst="rect">
            <a:avLst/>
          </a:prstGeom>
          <a:noFill/>
          <a:ln w="12700">
            <a:solidFill>
              <a:prstClr val="black"/>
            </a:solidFill>
          </a:ln>
        </p:spPr>
        <p:txBody>
          <a:bodyPr vert="horz" lIns="91440" tIns="45720" rIns="91440" bIns="45720" rtlCol="0" anchor="ctr"/>
          <a:lstStyle/>
          <a:p>
            <a:endParaRPr lang="en-SG" dirty="0"/>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SG" dirty="0"/>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8B142A7F-4A40-48A2-9D1E-EB1B3425ED9A}" type="slidenum">
              <a:rPr lang="en-SG" smtClean="0"/>
              <a:t>‹#›</a:t>
            </a:fld>
            <a:endParaRPr lang="en-SG" dirty="0"/>
          </a:p>
        </p:txBody>
      </p:sp>
    </p:spTree>
    <p:extLst>
      <p:ext uri="{BB962C8B-B14F-4D97-AF65-F5344CB8AC3E}">
        <p14:creationId xmlns:p14="http://schemas.microsoft.com/office/powerpoint/2010/main" val="1496832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dirty="0">
                <a:solidFill>
                  <a:srgbClr val="C00000"/>
                </a:solidFill>
              </a:rPr>
              <a:t>At the time when server does this setup, server does not save state or do expensive computations.</a:t>
            </a:r>
          </a:p>
          <a:p>
            <a:endParaRPr lang="en-SG" dirty="0"/>
          </a:p>
        </p:txBody>
      </p:sp>
      <p:sp>
        <p:nvSpPr>
          <p:cNvPr id="4" name="Slide Number Placeholder 3"/>
          <p:cNvSpPr>
            <a:spLocks noGrp="1"/>
          </p:cNvSpPr>
          <p:nvPr>
            <p:ph type="sldNum" sz="quarter" idx="10"/>
          </p:nvPr>
        </p:nvSpPr>
        <p:spPr/>
        <p:txBody>
          <a:bodyPr/>
          <a:lstStyle/>
          <a:p>
            <a:fld id="{B9F35A18-071B-470B-8D15-7B303BE9E218}" type="slidenum">
              <a:rPr lang="en-SG" smtClean="0"/>
              <a:t>9</a:t>
            </a:fld>
            <a:endParaRPr lang="en-SG"/>
          </a:p>
        </p:txBody>
      </p:sp>
    </p:spTree>
    <p:extLst>
      <p:ext uri="{BB962C8B-B14F-4D97-AF65-F5344CB8AC3E}">
        <p14:creationId xmlns:p14="http://schemas.microsoft.com/office/powerpoint/2010/main" val="21208760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dirty="0">
                <a:solidFill>
                  <a:srgbClr val="C00000"/>
                </a:solidFill>
              </a:rPr>
              <a:t>At the time when server does this setup, server does not save state or do expensive computations.</a:t>
            </a:r>
          </a:p>
          <a:p>
            <a:endParaRPr lang="en-SG" dirty="0"/>
          </a:p>
        </p:txBody>
      </p:sp>
      <p:sp>
        <p:nvSpPr>
          <p:cNvPr id="4" name="Slide Number Placeholder 3"/>
          <p:cNvSpPr>
            <a:spLocks noGrp="1"/>
          </p:cNvSpPr>
          <p:nvPr>
            <p:ph type="sldNum" sz="quarter" idx="10"/>
          </p:nvPr>
        </p:nvSpPr>
        <p:spPr/>
        <p:txBody>
          <a:bodyPr/>
          <a:lstStyle/>
          <a:p>
            <a:fld id="{B9F35A18-071B-470B-8D15-7B303BE9E218}" type="slidenum">
              <a:rPr lang="en-SG" smtClean="0"/>
              <a:t>10</a:t>
            </a:fld>
            <a:endParaRPr lang="en-SG"/>
          </a:p>
        </p:txBody>
      </p:sp>
    </p:spTree>
    <p:extLst>
      <p:ext uri="{BB962C8B-B14F-4D97-AF65-F5344CB8AC3E}">
        <p14:creationId xmlns:p14="http://schemas.microsoft.com/office/powerpoint/2010/main" val="16956473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SG"/>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
        <p:nvSpPr>
          <p:cNvPr id="7" name="object 3"/>
          <p:cNvSpPr/>
          <p:nvPr userDrawn="1"/>
        </p:nvSpPr>
        <p:spPr>
          <a:xfrm>
            <a:off x="1143000" y="152401"/>
            <a:ext cx="1543050" cy="877887"/>
          </a:xfrm>
          <a:prstGeom prst="rect">
            <a:avLst/>
          </a:prstGeom>
          <a:blipFill>
            <a:blip r:embed="rId3" cstate="print"/>
            <a:stretch>
              <a:fillRect/>
            </a:stretch>
          </a:blipFill>
        </p:spPr>
        <p:txBody>
          <a:bodyPr wrap="square" lIns="0" tIns="0" rIns="0" bIns="0" rtlCol="0"/>
          <a:lstStyle/>
          <a:p>
            <a:endParaRPr sz="1350" dirty="0"/>
          </a:p>
        </p:txBody>
      </p:sp>
      <p:sp>
        <p:nvSpPr>
          <p:cNvPr id="8" name="object 4"/>
          <p:cNvSpPr/>
          <p:nvPr userDrawn="1"/>
        </p:nvSpPr>
        <p:spPr>
          <a:xfrm>
            <a:off x="5486400" y="152401"/>
            <a:ext cx="2514600" cy="877888"/>
          </a:xfrm>
          <a:prstGeom prst="rect">
            <a:avLst/>
          </a:prstGeom>
          <a:blipFill>
            <a:blip r:embed="rId4" cstate="print"/>
            <a:stretch>
              <a:fillRect/>
            </a:stretch>
          </a:blipFill>
        </p:spPr>
        <p:txBody>
          <a:bodyPr wrap="square" lIns="0" tIns="0" rIns="0" bIns="0" rtlCol="0"/>
          <a:lstStyle/>
          <a:p>
            <a:endParaRPr sz="1350" dirty="0"/>
          </a:p>
        </p:txBody>
      </p:sp>
      <p:cxnSp>
        <p:nvCxnSpPr>
          <p:cNvPr id="10" name="Straight Connector 9"/>
          <p:cNvCxnSpPr/>
          <p:nvPr userDrawn="1"/>
        </p:nvCxnSpPr>
        <p:spPr>
          <a:xfrm>
            <a:off x="914400" y="3509963"/>
            <a:ext cx="7315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33554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9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657600" y="1122363"/>
            <a:ext cx="4857750" cy="2387600"/>
          </a:xfrm>
        </p:spPr>
        <p:txBody>
          <a:bodyPr anchor="b">
            <a:normAutofit/>
          </a:bodyPr>
          <a:lstStyle>
            <a:lvl1pPr algn="ctr">
              <a:defRPr sz="5400">
                <a:solidFill>
                  <a:srgbClr val="C00000"/>
                </a:solidFill>
              </a:defRPr>
            </a:lvl1pPr>
          </a:lstStyle>
          <a:p>
            <a:r>
              <a:rPr lang="en-US" smtClean="0"/>
              <a:t>Click to edit Master title style</a:t>
            </a:r>
            <a:endParaRPr lang="en-SG"/>
          </a:p>
        </p:txBody>
      </p:sp>
      <p:sp>
        <p:nvSpPr>
          <p:cNvPr id="3" name="Subtitle 2"/>
          <p:cNvSpPr>
            <a:spLocks noGrp="1"/>
          </p:cNvSpPr>
          <p:nvPr>
            <p:ph type="subTitle" idx="1"/>
          </p:nvPr>
        </p:nvSpPr>
        <p:spPr>
          <a:xfrm>
            <a:off x="3657600" y="3602038"/>
            <a:ext cx="4857750" cy="1655762"/>
          </a:xfrm>
        </p:spPr>
        <p:txBody>
          <a:bodyPr>
            <a:normAutofit/>
          </a:bodyPr>
          <a:lstStyle>
            <a:lvl1pPr marL="0" indent="0" algn="ctr">
              <a:buNone/>
              <a:defRPr sz="2800" b="1">
                <a:solidFill>
                  <a:schemeClr val="accent4">
                    <a:lumMod val="50000"/>
                  </a:schemeClr>
                </a:solidFill>
                <a:latin typeface="Bradley Hand ITC" panose="03070402050302030203" pitchFamily="66"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838200"/>
            <a:ext cx="3657600" cy="4572000"/>
          </a:xfrm>
          <a:prstGeom prst="rect">
            <a:avLst/>
          </a:prstGeom>
        </p:spPr>
      </p:pic>
    </p:spTree>
    <p:extLst>
      <p:ext uri="{BB962C8B-B14F-4D97-AF65-F5344CB8AC3E}">
        <p14:creationId xmlns:p14="http://schemas.microsoft.com/office/powerpoint/2010/main" val="2021286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10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657600" y="1122363"/>
            <a:ext cx="4857750" cy="2387600"/>
          </a:xfrm>
        </p:spPr>
        <p:txBody>
          <a:bodyPr anchor="b">
            <a:normAutofit/>
          </a:bodyPr>
          <a:lstStyle>
            <a:lvl1pPr algn="ctr">
              <a:defRPr sz="5400">
                <a:solidFill>
                  <a:srgbClr val="C00000"/>
                </a:solidFill>
              </a:defRPr>
            </a:lvl1pPr>
          </a:lstStyle>
          <a:p>
            <a:r>
              <a:rPr lang="en-US" smtClean="0"/>
              <a:t>Click to edit Master title style</a:t>
            </a:r>
            <a:endParaRPr lang="en-SG"/>
          </a:p>
        </p:txBody>
      </p:sp>
      <p:sp>
        <p:nvSpPr>
          <p:cNvPr id="3" name="Subtitle 2"/>
          <p:cNvSpPr>
            <a:spLocks noGrp="1"/>
          </p:cNvSpPr>
          <p:nvPr>
            <p:ph type="subTitle" idx="1"/>
          </p:nvPr>
        </p:nvSpPr>
        <p:spPr>
          <a:xfrm>
            <a:off x="3657600" y="3602038"/>
            <a:ext cx="4857750" cy="1655762"/>
          </a:xfrm>
        </p:spPr>
        <p:txBody>
          <a:bodyPr>
            <a:normAutofit/>
          </a:bodyPr>
          <a:lstStyle>
            <a:lvl1pPr marL="0" indent="0" algn="ctr">
              <a:buNone/>
              <a:defRPr sz="2800" b="1">
                <a:solidFill>
                  <a:schemeClr val="accent4">
                    <a:lumMod val="50000"/>
                  </a:schemeClr>
                </a:solidFill>
                <a:latin typeface="Bradley Hand ITC" panose="03070402050302030203" pitchFamily="66"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28599" y="1046956"/>
            <a:ext cx="3352801" cy="4210844"/>
          </a:xfrm>
          <a:prstGeom prst="rect">
            <a:avLst/>
          </a:prstGeom>
        </p:spPr>
      </p:pic>
    </p:spTree>
    <p:extLst>
      <p:ext uri="{BB962C8B-B14F-4D97-AF65-F5344CB8AC3E}">
        <p14:creationId xmlns:p14="http://schemas.microsoft.com/office/powerpoint/2010/main" val="13701904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57250" y="0"/>
            <a:ext cx="7258050" cy="6858000"/>
          </a:xfrm>
          <a:prstGeom prst="rect">
            <a:avLst/>
          </a:prstGeom>
        </p:spPr>
      </p:pic>
      <p:sp>
        <p:nvSpPr>
          <p:cNvPr id="2" name="Title 1"/>
          <p:cNvSpPr>
            <a:spLocks noGrp="1"/>
          </p:cNvSpPr>
          <p:nvPr>
            <p:ph type="title"/>
          </p:nvPr>
        </p:nvSpPr>
        <p:spPr>
          <a:xfrm>
            <a:off x="1257300" y="363967"/>
            <a:ext cx="4000500" cy="5975350"/>
          </a:xfrm>
        </p:spPr>
        <p:txBody>
          <a:bodyPr anchor="b"/>
          <a:lstStyle>
            <a:lvl1pPr>
              <a:defRPr sz="4500"/>
            </a:lvl1pPr>
          </a:lstStyle>
          <a:p>
            <a:r>
              <a:rPr lang="en-US" smtClean="0"/>
              <a:t>Click to edit Master title style</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2268094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p:bg>
      <p:bgPr>
        <a:blipFill dpi="0" rotWithShape="1">
          <a:blip r:embed="rId2">
            <a:lum/>
          </a:blip>
          <a:srcRect/>
          <a:stretch>
            <a:fillRect t="-121000" b="-121000"/>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000250" y="0"/>
            <a:ext cx="5372100" cy="6858000"/>
          </a:xfrm>
          <a:prstGeom prst="rect">
            <a:avLst/>
          </a:prstGeom>
        </p:spPr>
      </p:pic>
      <p:sp>
        <p:nvSpPr>
          <p:cNvPr id="7" name="Text Placeholder 6"/>
          <p:cNvSpPr>
            <a:spLocks noGrp="1"/>
          </p:cNvSpPr>
          <p:nvPr>
            <p:ph type="body" sz="quarter" idx="13"/>
          </p:nvPr>
        </p:nvSpPr>
        <p:spPr>
          <a:xfrm>
            <a:off x="2400300" y="4572000"/>
            <a:ext cx="4514850" cy="1143000"/>
          </a:xfrm>
        </p:spPr>
        <p:txBody>
          <a:bodyPr lIns="108000" tIns="108000" rIns="108000" bIns="108000" anchor="ctr" anchorCtr="0">
            <a:noAutofit/>
          </a:bodyPr>
          <a:lstStyle>
            <a:lvl1pPr marL="0" indent="0" algn="ctr">
              <a:buNone/>
              <a:defRPr sz="2400">
                <a:solidFill>
                  <a:srgbClr val="FF0000"/>
                </a:solidFill>
              </a:defRPr>
            </a:lvl1pPr>
            <a:lvl2pPr>
              <a:defRPr sz="2100"/>
            </a:lvl2pPr>
            <a:lvl3pPr>
              <a:defRPr sz="2100"/>
            </a:lvl3pPr>
            <a:lvl4pPr>
              <a:defRPr sz="2100"/>
            </a:lvl4pPr>
            <a:lvl5pPr>
              <a:defRPr sz="2100"/>
            </a:lvl5pPr>
          </a:lstStyle>
          <a:p>
            <a:pPr lvl="0"/>
            <a:r>
              <a:rPr lang="en-US" dirty="0" smtClean="0"/>
              <a:t>Edit Master text styles</a:t>
            </a:r>
          </a:p>
        </p:txBody>
      </p:sp>
    </p:spTree>
    <p:extLst>
      <p:ext uri="{BB962C8B-B14F-4D97-AF65-F5344CB8AC3E}">
        <p14:creationId xmlns:p14="http://schemas.microsoft.com/office/powerpoint/2010/main" val="23187243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Text Placeholder 7"/>
          <p:cNvSpPr>
            <a:spLocks noGrp="1"/>
          </p:cNvSpPr>
          <p:nvPr>
            <p:ph type="body" sz="quarter" idx="13"/>
          </p:nvPr>
        </p:nvSpPr>
        <p:spPr>
          <a:xfrm>
            <a:off x="2343150" y="2590800"/>
            <a:ext cx="4514850" cy="1295400"/>
          </a:xfrm>
        </p:spPr>
        <p:txBody>
          <a:bodyPr anchor="ctr" anchorCtr="0">
            <a:normAutofit/>
          </a:bodyPr>
          <a:lstStyle>
            <a:lvl1pPr marL="0" indent="0" algn="ctr">
              <a:buNone/>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Edit Master text styles</a:t>
            </a:r>
          </a:p>
        </p:txBody>
      </p:sp>
    </p:spTree>
    <p:extLst>
      <p:ext uri="{BB962C8B-B14F-4D97-AF65-F5344CB8AC3E}">
        <p14:creationId xmlns:p14="http://schemas.microsoft.com/office/powerpoint/2010/main" val="12282219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Blank">
    <p:bg>
      <p:bgPr>
        <a:blipFill dpi="0" rotWithShape="1">
          <a:blip r:embed="rId2">
            <a:lum/>
          </a:blip>
          <a:srcRect/>
          <a:stretch>
            <a:fillRect t="-10000" b="-39000"/>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sp>
        <p:nvSpPr>
          <p:cNvPr id="6" name="Text Placeholder 5"/>
          <p:cNvSpPr>
            <a:spLocks noGrp="1"/>
          </p:cNvSpPr>
          <p:nvPr>
            <p:ph type="body" sz="quarter" idx="13"/>
          </p:nvPr>
        </p:nvSpPr>
        <p:spPr>
          <a:xfrm>
            <a:off x="4343400" y="2667000"/>
            <a:ext cx="2800350" cy="1447800"/>
          </a:xfrm>
        </p:spPr>
        <p:txBody>
          <a:bodyPr anchor="ctr" anchorCtr="0">
            <a:normAutofit/>
          </a:bodyPr>
          <a:lstStyle>
            <a:lvl1pPr marL="0" indent="0" algn="ctr">
              <a:buNone/>
              <a:defRPr sz="2400">
                <a:solidFill>
                  <a:srgbClr val="C00000"/>
                </a:solidFill>
              </a:defRPr>
            </a:lvl1pPr>
          </a:lstStyle>
          <a:p>
            <a:pPr lvl="0"/>
            <a:r>
              <a:rPr lang="en-US" dirty="0" smtClean="0"/>
              <a:t>Edit Master text styles</a:t>
            </a:r>
          </a:p>
        </p:txBody>
      </p:sp>
    </p:spTree>
    <p:extLst>
      <p:ext uri="{BB962C8B-B14F-4D97-AF65-F5344CB8AC3E}">
        <p14:creationId xmlns:p14="http://schemas.microsoft.com/office/powerpoint/2010/main" val="16206397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sp>
        <p:nvSpPr>
          <p:cNvPr id="6" name="Text Placeholder 5"/>
          <p:cNvSpPr>
            <a:spLocks noGrp="1"/>
          </p:cNvSpPr>
          <p:nvPr>
            <p:ph type="body" sz="quarter" idx="13"/>
          </p:nvPr>
        </p:nvSpPr>
        <p:spPr>
          <a:xfrm>
            <a:off x="3028950" y="1752600"/>
            <a:ext cx="3524250" cy="3352800"/>
          </a:xfrm>
        </p:spPr>
        <p:txBody>
          <a:bodyPr anchor="ctr" anchorCtr="0">
            <a:normAutofit/>
          </a:bodyPr>
          <a:lstStyle>
            <a:lvl1pPr marL="0" indent="0" algn="ctr">
              <a:buNone/>
              <a:defRPr sz="2400">
                <a:solidFill>
                  <a:srgbClr val="C00000"/>
                </a:solidFill>
              </a:defRPr>
            </a:lvl1pPr>
          </a:lstStyle>
          <a:p>
            <a:pPr lvl="0"/>
            <a:r>
              <a:rPr lang="en-US" dirty="0" smtClean="0"/>
              <a:t>Edit Master text styles</a:t>
            </a:r>
          </a:p>
        </p:txBody>
      </p:sp>
    </p:spTree>
    <p:extLst>
      <p:ext uri="{BB962C8B-B14F-4D97-AF65-F5344CB8AC3E}">
        <p14:creationId xmlns:p14="http://schemas.microsoft.com/office/powerpoint/2010/main" val="41879194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Blank">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sp>
        <p:nvSpPr>
          <p:cNvPr id="6" name="Text Placeholder 5"/>
          <p:cNvSpPr>
            <a:spLocks noGrp="1"/>
          </p:cNvSpPr>
          <p:nvPr>
            <p:ph type="body" sz="quarter" idx="13"/>
          </p:nvPr>
        </p:nvSpPr>
        <p:spPr>
          <a:xfrm>
            <a:off x="1200150" y="4038600"/>
            <a:ext cx="4000500" cy="2209800"/>
          </a:xfrm>
        </p:spPr>
        <p:txBody>
          <a:bodyPr anchor="ctr" anchorCtr="0">
            <a:normAutofit/>
          </a:bodyPr>
          <a:lstStyle>
            <a:lvl1pPr marL="0" indent="0" algn="ctr">
              <a:buNone/>
              <a:defRPr sz="2400">
                <a:solidFill>
                  <a:schemeClr val="accent4">
                    <a:lumMod val="50000"/>
                  </a:schemeClr>
                </a:solidFill>
              </a:defRPr>
            </a:lvl1pPr>
          </a:lstStyle>
          <a:p>
            <a:pPr lvl="0"/>
            <a:r>
              <a:rPr lang="en-US" dirty="0" smtClean="0"/>
              <a:t>Edit Master text styles</a:t>
            </a:r>
          </a:p>
        </p:txBody>
      </p:sp>
    </p:spTree>
    <p:extLst>
      <p:ext uri="{BB962C8B-B14F-4D97-AF65-F5344CB8AC3E}">
        <p14:creationId xmlns:p14="http://schemas.microsoft.com/office/powerpoint/2010/main" val="14889505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7_Blank">
    <p:bg>
      <p:bgPr>
        <a:blipFill dpi="0" rotWithShape="1">
          <a:blip r:embed="rId2">
            <a:lum/>
          </a:blip>
          <a:srcRect/>
          <a:stretch>
            <a:fillRect t="-18000" b="-18000"/>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sp>
        <p:nvSpPr>
          <p:cNvPr id="6" name="Text Placeholder 5"/>
          <p:cNvSpPr>
            <a:spLocks noGrp="1"/>
          </p:cNvSpPr>
          <p:nvPr>
            <p:ph type="body" sz="quarter" idx="13"/>
          </p:nvPr>
        </p:nvSpPr>
        <p:spPr>
          <a:xfrm>
            <a:off x="2057400" y="990600"/>
            <a:ext cx="5105400" cy="4648200"/>
          </a:xfrm>
        </p:spPr>
        <p:txBody>
          <a:bodyPr anchor="ctr" anchorCtr="0">
            <a:normAutofit/>
          </a:bodyPr>
          <a:lstStyle>
            <a:lvl1pPr marL="0" indent="0" algn="ctr">
              <a:buNone/>
              <a:defRPr sz="6000">
                <a:solidFill>
                  <a:srgbClr val="C00000"/>
                </a:solidFill>
              </a:defRPr>
            </a:lvl1pPr>
          </a:lstStyle>
          <a:p>
            <a:pPr lvl="0"/>
            <a:r>
              <a:rPr lang="en-US" dirty="0" smtClean="0"/>
              <a:t>Edit Master text styles</a:t>
            </a:r>
          </a:p>
        </p:txBody>
      </p:sp>
    </p:spTree>
    <p:extLst>
      <p:ext uri="{BB962C8B-B14F-4D97-AF65-F5344CB8AC3E}">
        <p14:creationId xmlns:p14="http://schemas.microsoft.com/office/powerpoint/2010/main" val="31139065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8_Blank">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sp>
        <p:nvSpPr>
          <p:cNvPr id="6" name="Text Placeholder 5"/>
          <p:cNvSpPr>
            <a:spLocks noGrp="1"/>
          </p:cNvSpPr>
          <p:nvPr>
            <p:ph type="body" sz="quarter" idx="13"/>
          </p:nvPr>
        </p:nvSpPr>
        <p:spPr>
          <a:xfrm>
            <a:off x="3276600" y="3429000"/>
            <a:ext cx="2514600" cy="2590800"/>
          </a:xfrm>
        </p:spPr>
        <p:txBody>
          <a:bodyPr anchor="ctr" anchorCtr="0">
            <a:noAutofit/>
          </a:bodyPr>
          <a:lstStyle>
            <a:lvl1pPr marL="0" indent="0" algn="ctr">
              <a:buNone/>
              <a:defRPr sz="4000">
                <a:solidFill>
                  <a:srgbClr val="C00000"/>
                </a:solidFill>
              </a:defRPr>
            </a:lvl1pPr>
          </a:lstStyle>
          <a:p>
            <a:pPr lvl="0"/>
            <a:r>
              <a:rPr lang="en-US" dirty="0" smtClean="0"/>
              <a:t>Edit Master text styles</a:t>
            </a:r>
          </a:p>
        </p:txBody>
      </p:sp>
    </p:spTree>
    <p:extLst>
      <p:ext uri="{BB962C8B-B14F-4D97-AF65-F5344CB8AC3E}">
        <p14:creationId xmlns:p14="http://schemas.microsoft.com/office/powerpoint/2010/main" val="402772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56670" y="1066800"/>
            <a:ext cx="4743450" cy="2387600"/>
          </a:xfrm>
        </p:spPr>
        <p:txBody>
          <a:bodyPr anchor="b"/>
          <a:lstStyle>
            <a:lvl1pPr algn="ctr">
              <a:defRPr sz="4500">
                <a:solidFill>
                  <a:srgbClr val="C00000"/>
                </a:solidFill>
              </a:defRPr>
            </a:lvl1pPr>
          </a:lstStyle>
          <a:p>
            <a:r>
              <a:rPr lang="en-US" dirty="0" smtClean="0"/>
              <a:t>Click to edit Master title style</a:t>
            </a:r>
            <a:endParaRPr lang="en-SG" dirty="0"/>
          </a:p>
        </p:txBody>
      </p:sp>
      <p:sp>
        <p:nvSpPr>
          <p:cNvPr id="3" name="Subtitle 2"/>
          <p:cNvSpPr>
            <a:spLocks noGrp="1"/>
          </p:cNvSpPr>
          <p:nvPr>
            <p:ph type="subTitle" idx="1"/>
          </p:nvPr>
        </p:nvSpPr>
        <p:spPr>
          <a:xfrm>
            <a:off x="856670" y="3546475"/>
            <a:ext cx="4743450" cy="1655762"/>
          </a:xfrm>
        </p:spPr>
        <p:txBody>
          <a:bodyPr>
            <a:normAutofit/>
          </a:bodyPr>
          <a:lstStyle>
            <a:lvl1pPr marL="0" indent="0" algn="ctr">
              <a:buNone/>
              <a:defRPr sz="2100">
                <a:solidFill>
                  <a:schemeClr val="accent4">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SG" dirty="0"/>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5600117" y="762000"/>
            <a:ext cx="3848682" cy="5594351"/>
          </a:xfrm>
          <a:prstGeom prst="rect">
            <a:avLst/>
          </a:prstGeom>
        </p:spPr>
      </p:pic>
    </p:spTree>
    <p:extLst>
      <p:ext uri="{BB962C8B-B14F-4D97-AF65-F5344CB8AC3E}">
        <p14:creationId xmlns:p14="http://schemas.microsoft.com/office/powerpoint/2010/main" val="1480768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9_Blank">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sp>
        <p:nvSpPr>
          <p:cNvPr id="6" name="Text Placeholder 5"/>
          <p:cNvSpPr>
            <a:spLocks noGrp="1"/>
          </p:cNvSpPr>
          <p:nvPr>
            <p:ph type="body" sz="quarter" idx="13"/>
          </p:nvPr>
        </p:nvSpPr>
        <p:spPr>
          <a:xfrm>
            <a:off x="628650" y="2590800"/>
            <a:ext cx="6686550" cy="2590800"/>
          </a:xfrm>
        </p:spPr>
        <p:txBody>
          <a:bodyPr anchor="ctr" anchorCtr="0">
            <a:normAutofit/>
          </a:bodyPr>
          <a:lstStyle>
            <a:lvl1pPr marL="0" indent="0" algn="ctr">
              <a:buNone/>
              <a:defRPr sz="6000">
                <a:solidFill>
                  <a:srgbClr val="C00000"/>
                </a:solidFill>
              </a:defRPr>
            </a:lvl1pPr>
          </a:lstStyle>
          <a:p>
            <a:pPr lvl="0"/>
            <a:r>
              <a:rPr lang="en-US" dirty="0" smtClean="0"/>
              <a:t>Edit Master text styles</a:t>
            </a:r>
          </a:p>
        </p:txBody>
      </p:sp>
    </p:spTree>
    <p:extLst>
      <p:ext uri="{BB962C8B-B14F-4D97-AF65-F5344CB8AC3E}">
        <p14:creationId xmlns:p14="http://schemas.microsoft.com/office/powerpoint/2010/main" val="246484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Blank">
    <p:bg>
      <p:bgPr>
        <a:blipFill dpi="0" rotWithShape="1">
          <a:blip r:embed="rId2">
            <a:lum/>
          </a:blip>
          <a:srcRect/>
          <a:stretch>
            <a:fillRect t="-76000" b="-76000"/>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sp>
        <p:nvSpPr>
          <p:cNvPr id="5" name="Oval 4"/>
          <p:cNvSpPr/>
          <p:nvPr userDrawn="1"/>
        </p:nvSpPr>
        <p:spPr>
          <a:xfrm>
            <a:off x="5143500" y="838200"/>
            <a:ext cx="3657600" cy="4953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35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466261" y="1600200"/>
            <a:ext cx="3371850" cy="3726212"/>
          </a:xfrm>
          <a:prstGeom prst="rect">
            <a:avLst/>
          </a:prstGeom>
        </p:spPr>
      </p:pic>
      <p:sp>
        <p:nvSpPr>
          <p:cNvPr id="8" name="Text Placeholder 7"/>
          <p:cNvSpPr>
            <a:spLocks noGrp="1"/>
          </p:cNvSpPr>
          <p:nvPr>
            <p:ph type="body" sz="quarter" idx="13" hasCustomPrompt="1"/>
          </p:nvPr>
        </p:nvSpPr>
        <p:spPr>
          <a:xfrm>
            <a:off x="342900" y="1752600"/>
            <a:ext cx="4171950" cy="1600200"/>
          </a:xfrm>
        </p:spPr>
        <p:txBody>
          <a:bodyPr anchor="ctr" anchorCtr="0">
            <a:noAutofit/>
          </a:bodyPr>
          <a:lstStyle>
            <a:lvl1pPr marL="0" indent="0" algn="ctr">
              <a:buNone/>
              <a:defRPr sz="8625" b="1">
                <a:solidFill>
                  <a:schemeClr val="tx1"/>
                </a:solidFill>
                <a:latin typeface="Ink Free" panose="03080402000500000000" pitchFamily="66" charset="0"/>
              </a:defRPr>
            </a:lvl1pPr>
          </a:lstStyle>
          <a:p>
            <a:pPr lvl="0"/>
            <a:r>
              <a:rPr lang="en-US" dirty="0" smtClean="0"/>
              <a:t>Q &amp; A</a:t>
            </a:r>
          </a:p>
        </p:txBody>
      </p:sp>
    </p:spTree>
    <p:extLst>
      <p:ext uri="{BB962C8B-B14F-4D97-AF65-F5344CB8AC3E}">
        <p14:creationId xmlns:p14="http://schemas.microsoft.com/office/powerpoint/2010/main" val="41706915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SG"/>
          </a:p>
        </p:txBody>
      </p:sp>
      <p:sp>
        <p:nvSpPr>
          <p:cNvPr id="3" name="Content Placeholder 2"/>
          <p:cNvSpPr>
            <a:spLocks noGrp="1"/>
          </p:cNvSpPr>
          <p:nvPr>
            <p:ph sz="half" idx="1"/>
          </p:nvPr>
        </p:nvSpPr>
        <p:spPr>
          <a:xfrm>
            <a:off x="6286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Content Placeholder 3"/>
          <p:cNvSpPr>
            <a:spLocks noGrp="1"/>
          </p:cNvSpPr>
          <p:nvPr>
            <p:ph sz="half" idx="2"/>
          </p:nvPr>
        </p:nvSpPr>
        <p:spPr>
          <a:xfrm>
            <a:off x="46291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5" name="Date Placeholder 4"/>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6" name="Footer Placeholder 5"/>
          <p:cNvSpPr>
            <a:spLocks noGrp="1"/>
          </p:cNvSpPr>
          <p:nvPr>
            <p:ph type="ftr" sz="quarter" idx="11"/>
          </p:nvPr>
        </p:nvSpPr>
        <p:spPr/>
        <p:txBody>
          <a:bodyPr/>
          <a:lstStyle/>
          <a:p>
            <a:endParaRPr lang="en-SG" dirty="0"/>
          </a:p>
        </p:txBody>
      </p:sp>
      <p:sp>
        <p:nvSpPr>
          <p:cNvPr id="7" name="Slide Number Placeholder 6"/>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41965378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050">
                <a:latin typeface="+mn-lt"/>
              </a:defRPr>
            </a:lvl1pPr>
          </a:lstStyle>
          <a:p>
            <a:r>
              <a:rPr lang="en-US" smtClean="0"/>
              <a:t>Click to edit Master title style</a:t>
            </a:r>
            <a:endParaRPr lang="en-SG"/>
          </a:p>
        </p:txBody>
      </p:sp>
      <p:sp>
        <p:nvSpPr>
          <p:cNvPr id="3" name="Content Placeholder 2"/>
          <p:cNvSpPr>
            <a:spLocks noGrp="1"/>
          </p:cNvSpPr>
          <p:nvPr>
            <p:ph idx="1"/>
          </p:nvPr>
        </p:nvSpPr>
        <p:spPr>
          <a:xfrm>
            <a:off x="628650" y="1752601"/>
            <a:ext cx="7886700" cy="442436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39468268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SG"/>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7" name="Date Placeholder 6"/>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8" name="Footer Placeholder 7"/>
          <p:cNvSpPr>
            <a:spLocks noGrp="1"/>
          </p:cNvSpPr>
          <p:nvPr>
            <p:ph type="ftr" sz="quarter" idx="11"/>
          </p:nvPr>
        </p:nvSpPr>
        <p:spPr/>
        <p:txBody>
          <a:bodyPr/>
          <a:lstStyle/>
          <a:p>
            <a:endParaRPr lang="en-SG" dirty="0"/>
          </a:p>
        </p:txBody>
      </p:sp>
      <p:sp>
        <p:nvSpPr>
          <p:cNvPr id="9" name="Slide Number Placeholder 8"/>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41687257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SG"/>
          </a:p>
        </p:txBody>
      </p:sp>
      <p:sp>
        <p:nvSpPr>
          <p:cNvPr id="3" name="Date Placeholder 2"/>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4" name="Footer Placeholder 3"/>
          <p:cNvSpPr>
            <a:spLocks noGrp="1"/>
          </p:cNvSpPr>
          <p:nvPr>
            <p:ph type="ftr" sz="quarter" idx="11"/>
          </p:nvPr>
        </p:nvSpPr>
        <p:spPr/>
        <p:txBody>
          <a:bodyPr/>
          <a:lstStyle/>
          <a:p>
            <a:endParaRPr lang="en-SG" dirty="0"/>
          </a:p>
        </p:txBody>
      </p:sp>
      <p:sp>
        <p:nvSpPr>
          <p:cNvPr id="5" name="Slide Number Placeholder 4"/>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3128954370"/>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335756"/>
            <a:ext cx="7886700" cy="1281113"/>
          </a:xfrm>
        </p:spPr>
        <p:txBody>
          <a:bodyPr/>
          <a:lstStyle/>
          <a:p>
            <a:r>
              <a:rPr lang="en-US" smtClean="0"/>
              <a:t>Click to edit Master title style</a:t>
            </a:r>
            <a:endParaRPr lang="en-SG"/>
          </a:p>
        </p:txBody>
      </p:sp>
      <p:sp>
        <p:nvSpPr>
          <p:cNvPr id="3" name="Date Placeholder 2"/>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4" name="Footer Placeholder 3"/>
          <p:cNvSpPr>
            <a:spLocks noGrp="1"/>
          </p:cNvSpPr>
          <p:nvPr>
            <p:ph type="ftr" sz="quarter" idx="11"/>
          </p:nvPr>
        </p:nvSpPr>
        <p:spPr/>
        <p:txBody>
          <a:bodyPr/>
          <a:lstStyle/>
          <a:p>
            <a:endParaRPr lang="en-SG" dirty="0"/>
          </a:p>
        </p:txBody>
      </p:sp>
      <p:sp>
        <p:nvSpPr>
          <p:cNvPr id="5" name="Slide Number Placeholder 4"/>
          <p:cNvSpPr>
            <a:spLocks noGrp="1"/>
          </p:cNvSpPr>
          <p:nvPr>
            <p:ph type="sldNum" sz="quarter" idx="12"/>
          </p:nvPr>
        </p:nvSpPr>
        <p:spPr/>
        <p:txBody>
          <a:bodyPr/>
          <a:lstStyle/>
          <a:p>
            <a:fld id="{1A849D64-9767-43D1-98E6-B7CD6D4258B2}" type="slidenum">
              <a:rPr lang="en-SG" smtClean="0"/>
              <a:t>‹#›</a:t>
            </a:fld>
            <a:endParaRPr lang="en-SG" dirty="0"/>
          </a:p>
        </p:txBody>
      </p:sp>
      <p:grpSp>
        <p:nvGrpSpPr>
          <p:cNvPr id="8" name="Group 7"/>
          <p:cNvGrpSpPr/>
          <p:nvPr userDrawn="1"/>
        </p:nvGrpSpPr>
        <p:grpSpPr>
          <a:xfrm>
            <a:off x="371475" y="595710"/>
            <a:ext cx="8401050" cy="6781800"/>
            <a:chOff x="152400" y="609600"/>
            <a:chExt cx="11201400" cy="678180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71800" y="609600"/>
              <a:ext cx="8382000" cy="67818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2400" y="1646238"/>
              <a:ext cx="4375150" cy="4710112"/>
            </a:xfrm>
            <a:prstGeom prst="rect">
              <a:avLst/>
            </a:prstGeom>
          </p:spPr>
        </p:pic>
      </p:grpSp>
      <p:sp>
        <p:nvSpPr>
          <p:cNvPr id="10" name="Text Placeholder 9"/>
          <p:cNvSpPr>
            <a:spLocks noGrp="1"/>
          </p:cNvSpPr>
          <p:nvPr>
            <p:ph type="body" sz="quarter" idx="13"/>
          </p:nvPr>
        </p:nvSpPr>
        <p:spPr>
          <a:xfrm>
            <a:off x="3429000" y="2866509"/>
            <a:ext cx="971550" cy="1172091"/>
          </a:xfrm>
        </p:spPr>
        <p:txBody>
          <a:bodyPr/>
          <a:lstStyle>
            <a:lvl1pPr marL="0" indent="0" algn="ctr">
              <a:buNone/>
              <a:defRPr>
                <a:latin typeface="+mn-lt"/>
              </a:defRPr>
            </a:lvl1pPr>
          </a:lstStyle>
          <a:p>
            <a:pPr lvl="0"/>
            <a:endParaRPr lang="en-SG" dirty="0"/>
          </a:p>
        </p:txBody>
      </p:sp>
      <p:sp>
        <p:nvSpPr>
          <p:cNvPr id="11" name="Text Placeholder 9"/>
          <p:cNvSpPr>
            <a:spLocks noGrp="1"/>
          </p:cNvSpPr>
          <p:nvPr>
            <p:ph type="body" sz="quarter" idx="14"/>
          </p:nvPr>
        </p:nvSpPr>
        <p:spPr>
          <a:xfrm>
            <a:off x="4743450" y="1981201"/>
            <a:ext cx="971550" cy="1172091"/>
          </a:xfrm>
        </p:spPr>
        <p:txBody>
          <a:bodyPr/>
          <a:lstStyle>
            <a:lvl1pPr marL="0" indent="0" algn="ctr">
              <a:buNone/>
              <a:defRPr>
                <a:latin typeface="+mn-lt"/>
              </a:defRPr>
            </a:lvl1pPr>
          </a:lstStyle>
          <a:p>
            <a:pPr lvl="0"/>
            <a:endParaRPr lang="en-SG" dirty="0"/>
          </a:p>
        </p:txBody>
      </p:sp>
      <p:sp>
        <p:nvSpPr>
          <p:cNvPr id="12" name="Text Placeholder 9"/>
          <p:cNvSpPr>
            <a:spLocks noGrp="1"/>
          </p:cNvSpPr>
          <p:nvPr>
            <p:ph type="body" sz="quarter" idx="15"/>
          </p:nvPr>
        </p:nvSpPr>
        <p:spPr>
          <a:xfrm>
            <a:off x="4755356" y="3647838"/>
            <a:ext cx="971550" cy="1172091"/>
          </a:xfrm>
        </p:spPr>
        <p:txBody>
          <a:bodyPr/>
          <a:lstStyle>
            <a:lvl1pPr marL="0" indent="0" algn="ctr">
              <a:buNone/>
              <a:defRPr>
                <a:latin typeface="+mn-lt"/>
              </a:defRPr>
            </a:lvl1pPr>
          </a:lstStyle>
          <a:p>
            <a:pPr lvl="0"/>
            <a:endParaRPr lang="en-SG" dirty="0"/>
          </a:p>
        </p:txBody>
      </p:sp>
      <p:sp>
        <p:nvSpPr>
          <p:cNvPr id="13" name="Text Placeholder 9"/>
          <p:cNvSpPr>
            <a:spLocks noGrp="1"/>
          </p:cNvSpPr>
          <p:nvPr>
            <p:ph type="body" sz="quarter" idx="16"/>
          </p:nvPr>
        </p:nvSpPr>
        <p:spPr>
          <a:xfrm>
            <a:off x="6092190" y="2822775"/>
            <a:ext cx="971550" cy="1172091"/>
          </a:xfrm>
        </p:spPr>
        <p:txBody>
          <a:bodyPr/>
          <a:lstStyle>
            <a:lvl1pPr marL="0" indent="0" algn="ctr">
              <a:buNone/>
              <a:defRPr>
                <a:latin typeface="+mn-lt"/>
              </a:defRPr>
            </a:lvl1pPr>
          </a:lstStyle>
          <a:p>
            <a:pPr lvl="0"/>
            <a:endParaRPr lang="en-SG" dirty="0"/>
          </a:p>
        </p:txBody>
      </p:sp>
      <p:sp>
        <p:nvSpPr>
          <p:cNvPr id="14" name="Text Placeholder 9"/>
          <p:cNvSpPr>
            <a:spLocks noGrp="1"/>
          </p:cNvSpPr>
          <p:nvPr>
            <p:ph type="body" sz="quarter" idx="17"/>
          </p:nvPr>
        </p:nvSpPr>
        <p:spPr>
          <a:xfrm>
            <a:off x="6092190" y="4386839"/>
            <a:ext cx="971550" cy="1172091"/>
          </a:xfrm>
        </p:spPr>
        <p:txBody>
          <a:bodyPr/>
          <a:lstStyle>
            <a:lvl1pPr marL="0" indent="0" algn="ctr">
              <a:buNone/>
              <a:defRPr>
                <a:latin typeface="+mn-lt"/>
              </a:defRPr>
            </a:lvl1pPr>
          </a:lstStyle>
          <a:p>
            <a:pPr lvl="0"/>
            <a:endParaRPr lang="en-SG" dirty="0"/>
          </a:p>
        </p:txBody>
      </p:sp>
      <p:sp>
        <p:nvSpPr>
          <p:cNvPr id="15" name="Text Placeholder 9"/>
          <p:cNvSpPr>
            <a:spLocks noGrp="1"/>
          </p:cNvSpPr>
          <p:nvPr>
            <p:ph type="body" sz="quarter" idx="18"/>
          </p:nvPr>
        </p:nvSpPr>
        <p:spPr>
          <a:xfrm>
            <a:off x="7418546" y="3647838"/>
            <a:ext cx="971550" cy="1172091"/>
          </a:xfrm>
        </p:spPr>
        <p:txBody>
          <a:bodyPr/>
          <a:lstStyle>
            <a:lvl1pPr marL="0" indent="0" algn="ctr">
              <a:buNone/>
              <a:defRPr>
                <a:latin typeface="+mn-lt"/>
              </a:defRPr>
            </a:lvl1pPr>
          </a:lstStyle>
          <a:p>
            <a:pPr lvl="0"/>
            <a:endParaRPr lang="en-SG" dirty="0"/>
          </a:p>
        </p:txBody>
      </p:sp>
    </p:spTree>
    <p:extLst>
      <p:ext uri="{BB962C8B-B14F-4D97-AF65-F5344CB8AC3E}">
        <p14:creationId xmlns:p14="http://schemas.microsoft.com/office/powerpoint/2010/main" val="1896749455"/>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SG"/>
          </a:p>
        </p:txBody>
      </p:sp>
      <p:sp>
        <p:nvSpPr>
          <p:cNvPr id="3" name="Date Placeholder 2"/>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4" name="Footer Placeholder 3"/>
          <p:cNvSpPr>
            <a:spLocks noGrp="1"/>
          </p:cNvSpPr>
          <p:nvPr>
            <p:ph type="ftr" sz="quarter" idx="11"/>
          </p:nvPr>
        </p:nvSpPr>
        <p:spPr/>
        <p:txBody>
          <a:bodyPr/>
          <a:lstStyle/>
          <a:p>
            <a:endParaRPr lang="en-SG" dirty="0"/>
          </a:p>
        </p:txBody>
      </p:sp>
      <p:sp>
        <p:nvSpPr>
          <p:cNvPr id="5" name="Slide Number Placeholder 4"/>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241576157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421241571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SG"/>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6" name="Footer Placeholder 5"/>
          <p:cNvSpPr>
            <a:spLocks noGrp="1"/>
          </p:cNvSpPr>
          <p:nvPr>
            <p:ph type="ftr" sz="quarter" idx="11"/>
          </p:nvPr>
        </p:nvSpPr>
        <p:spPr/>
        <p:txBody>
          <a:bodyPr/>
          <a:lstStyle/>
          <a:p>
            <a:endParaRPr lang="en-SG" dirty="0"/>
          </a:p>
        </p:txBody>
      </p:sp>
      <p:sp>
        <p:nvSpPr>
          <p:cNvPr id="7" name="Slide Number Placeholder 6"/>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1787353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56670" y="1066800"/>
            <a:ext cx="4743450" cy="2387600"/>
          </a:xfrm>
        </p:spPr>
        <p:txBody>
          <a:bodyPr anchor="b"/>
          <a:lstStyle>
            <a:lvl1pPr algn="ctr">
              <a:defRPr sz="4500">
                <a:solidFill>
                  <a:srgbClr val="C00000"/>
                </a:solidFill>
              </a:defRPr>
            </a:lvl1pPr>
          </a:lstStyle>
          <a:p>
            <a:r>
              <a:rPr lang="en-US" dirty="0" smtClean="0"/>
              <a:t>Click to edit Master title style</a:t>
            </a:r>
            <a:endParaRPr lang="en-SG" dirty="0"/>
          </a:p>
        </p:txBody>
      </p:sp>
      <p:sp>
        <p:nvSpPr>
          <p:cNvPr id="3" name="Subtitle 2"/>
          <p:cNvSpPr>
            <a:spLocks noGrp="1"/>
          </p:cNvSpPr>
          <p:nvPr>
            <p:ph type="subTitle" idx="1"/>
          </p:nvPr>
        </p:nvSpPr>
        <p:spPr>
          <a:xfrm>
            <a:off x="856670" y="3546475"/>
            <a:ext cx="4743450" cy="1655762"/>
          </a:xfrm>
        </p:spPr>
        <p:txBody>
          <a:bodyPr>
            <a:normAutofit/>
          </a:bodyPr>
          <a:lstStyle>
            <a:lvl1pPr marL="0" indent="0" algn="ctr">
              <a:buNone/>
              <a:defRPr sz="2100">
                <a:solidFill>
                  <a:schemeClr val="accent4">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SG" dirty="0"/>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5709961" y="1045029"/>
            <a:ext cx="2805389" cy="5229064"/>
          </a:xfrm>
          <a:prstGeom prst="rect">
            <a:avLst/>
          </a:prstGeom>
        </p:spPr>
      </p:pic>
    </p:spTree>
    <p:extLst>
      <p:ext uri="{BB962C8B-B14F-4D97-AF65-F5344CB8AC3E}">
        <p14:creationId xmlns:p14="http://schemas.microsoft.com/office/powerpoint/2010/main" val="40926818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SG"/>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SG"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6" name="Footer Placeholder 5"/>
          <p:cNvSpPr>
            <a:spLocks noGrp="1"/>
          </p:cNvSpPr>
          <p:nvPr>
            <p:ph type="ftr" sz="quarter" idx="11"/>
          </p:nvPr>
        </p:nvSpPr>
        <p:spPr/>
        <p:txBody>
          <a:bodyPr/>
          <a:lstStyle/>
          <a:p>
            <a:endParaRPr lang="en-SG" dirty="0"/>
          </a:p>
        </p:txBody>
      </p:sp>
      <p:sp>
        <p:nvSpPr>
          <p:cNvPr id="7" name="Slide Number Placeholder 6"/>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35981456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SG"/>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15928003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SG"/>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86014276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378999548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67865967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267163728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6" name="Footer Placeholder 5"/>
          <p:cNvSpPr>
            <a:spLocks noGrp="1"/>
          </p:cNvSpPr>
          <p:nvPr>
            <p:ph type="ftr" sz="quarter" idx="11"/>
          </p:nvPr>
        </p:nvSpPr>
        <p:spPr/>
        <p:txBody>
          <a:bodyPr/>
          <a:lstStyle/>
          <a:p>
            <a:endParaRPr lang="en-SG" dirty="0"/>
          </a:p>
        </p:txBody>
      </p:sp>
      <p:sp>
        <p:nvSpPr>
          <p:cNvPr id="7" name="Slide Number Placeholder 6"/>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109694975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8" name="Footer Placeholder 7"/>
          <p:cNvSpPr>
            <a:spLocks noGrp="1"/>
          </p:cNvSpPr>
          <p:nvPr>
            <p:ph type="ftr" sz="quarter" idx="11"/>
          </p:nvPr>
        </p:nvSpPr>
        <p:spPr/>
        <p:txBody>
          <a:bodyPr/>
          <a:lstStyle/>
          <a:p>
            <a:endParaRPr lang="en-SG" dirty="0"/>
          </a:p>
        </p:txBody>
      </p:sp>
      <p:sp>
        <p:nvSpPr>
          <p:cNvPr id="9" name="Slide Number Placeholder 8"/>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198256422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4" name="Footer Placeholder 3"/>
          <p:cNvSpPr>
            <a:spLocks noGrp="1"/>
          </p:cNvSpPr>
          <p:nvPr>
            <p:ph type="ftr" sz="quarter" idx="11"/>
          </p:nvPr>
        </p:nvSpPr>
        <p:spPr/>
        <p:txBody>
          <a:bodyPr/>
          <a:lstStyle/>
          <a:p>
            <a:endParaRPr lang="en-SG" dirty="0"/>
          </a:p>
        </p:txBody>
      </p:sp>
      <p:sp>
        <p:nvSpPr>
          <p:cNvPr id="5" name="Slide Number Placeholder 4"/>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344949767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3" name="Footer Placeholder 2"/>
          <p:cNvSpPr>
            <a:spLocks noGrp="1"/>
          </p:cNvSpPr>
          <p:nvPr>
            <p:ph type="ftr" sz="quarter" idx="11"/>
          </p:nvPr>
        </p:nvSpPr>
        <p:spPr/>
        <p:txBody>
          <a:bodyPr/>
          <a:lstStyle/>
          <a:p>
            <a:endParaRPr lang="en-SG" dirty="0"/>
          </a:p>
        </p:txBody>
      </p:sp>
      <p:sp>
        <p:nvSpPr>
          <p:cNvPr id="4" name="Slide Number Placeholder 3"/>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21765491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3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56670" y="1066800"/>
            <a:ext cx="4743450" cy="2387600"/>
          </a:xfrm>
        </p:spPr>
        <p:txBody>
          <a:bodyPr anchor="b">
            <a:normAutofit/>
          </a:bodyPr>
          <a:lstStyle>
            <a:lvl1pPr algn="ctr">
              <a:defRPr sz="4800">
                <a:solidFill>
                  <a:srgbClr val="C00000"/>
                </a:solidFill>
              </a:defRPr>
            </a:lvl1pPr>
          </a:lstStyle>
          <a:p>
            <a:r>
              <a:rPr lang="en-US" dirty="0" smtClean="0"/>
              <a:t>Click to edit Master title style</a:t>
            </a:r>
            <a:endParaRPr lang="en-SG" dirty="0"/>
          </a:p>
        </p:txBody>
      </p:sp>
      <p:sp>
        <p:nvSpPr>
          <p:cNvPr id="3" name="Subtitle 2"/>
          <p:cNvSpPr>
            <a:spLocks noGrp="1"/>
          </p:cNvSpPr>
          <p:nvPr>
            <p:ph type="subTitle" idx="1"/>
          </p:nvPr>
        </p:nvSpPr>
        <p:spPr>
          <a:xfrm>
            <a:off x="856670" y="3546475"/>
            <a:ext cx="4743450" cy="1655762"/>
          </a:xfrm>
        </p:spPr>
        <p:txBody>
          <a:bodyPr>
            <a:normAutofit/>
          </a:bodyPr>
          <a:lstStyle>
            <a:lvl1pPr marL="0" indent="0" algn="ctr">
              <a:buNone/>
              <a:defRPr sz="2800">
                <a:solidFill>
                  <a:schemeClr val="accent4">
                    <a:lumMod val="50000"/>
                  </a:schemeClr>
                </a:solidFill>
                <a:latin typeface="Ink Free" panose="03080402000500000000" pitchFamily="66"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SG" dirty="0"/>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85484" y="1066800"/>
            <a:ext cx="2629867" cy="5289550"/>
          </a:xfrm>
          <a:prstGeom prst="rect">
            <a:avLst/>
          </a:prstGeom>
        </p:spPr>
      </p:pic>
    </p:spTree>
    <p:extLst>
      <p:ext uri="{BB962C8B-B14F-4D97-AF65-F5344CB8AC3E}">
        <p14:creationId xmlns:p14="http://schemas.microsoft.com/office/powerpoint/2010/main" val="146405770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6" name="Footer Placeholder 5"/>
          <p:cNvSpPr>
            <a:spLocks noGrp="1"/>
          </p:cNvSpPr>
          <p:nvPr>
            <p:ph type="ftr" sz="quarter" idx="11"/>
          </p:nvPr>
        </p:nvSpPr>
        <p:spPr/>
        <p:txBody>
          <a:bodyPr/>
          <a:lstStyle/>
          <a:p>
            <a:endParaRPr lang="en-SG" dirty="0"/>
          </a:p>
        </p:txBody>
      </p:sp>
      <p:sp>
        <p:nvSpPr>
          <p:cNvPr id="7" name="Slide Number Placeholder 6"/>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385804689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6" name="Footer Placeholder 5"/>
          <p:cNvSpPr>
            <a:spLocks noGrp="1"/>
          </p:cNvSpPr>
          <p:nvPr>
            <p:ph type="ftr" sz="quarter" idx="11"/>
          </p:nvPr>
        </p:nvSpPr>
        <p:spPr/>
        <p:txBody>
          <a:bodyPr/>
          <a:lstStyle/>
          <a:p>
            <a:endParaRPr lang="en-SG" dirty="0"/>
          </a:p>
        </p:txBody>
      </p:sp>
      <p:sp>
        <p:nvSpPr>
          <p:cNvPr id="7" name="Slide Number Placeholder 6"/>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49104929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288669664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spTree>
    <p:extLst>
      <p:ext uri="{BB962C8B-B14F-4D97-AF65-F5344CB8AC3E}">
        <p14:creationId xmlns:p14="http://schemas.microsoft.com/office/powerpoint/2010/main" val="833516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4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56670" y="1066800"/>
            <a:ext cx="4743450" cy="2387600"/>
          </a:xfrm>
        </p:spPr>
        <p:txBody>
          <a:bodyPr anchor="b">
            <a:normAutofit/>
          </a:bodyPr>
          <a:lstStyle>
            <a:lvl1pPr algn="ctr">
              <a:defRPr sz="4800">
                <a:solidFill>
                  <a:srgbClr val="C00000"/>
                </a:solidFill>
              </a:defRPr>
            </a:lvl1pPr>
          </a:lstStyle>
          <a:p>
            <a:r>
              <a:rPr lang="en-US" dirty="0" smtClean="0"/>
              <a:t>Click to edit Master title style</a:t>
            </a:r>
            <a:endParaRPr lang="en-SG" dirty="0"/>
          </a:p>
        </p:txBody>
      </p:sp>
      <p:sp>
        <p:nvSpPr>
          <p:cNvPr id="3" name="Subtitle 2"/>
          <p:cNvSpPr>
            <a:spLocks noGrp="1"/>
          </p:cNvSpPr>
          <p:nvPr>
            <p:ph type="subTitle" idx="1"/>
          </p:nvPr>
        </p:nvSpPr>
        <p:spPr>
          <a:xfrm>
            <a:off x="856670" y="3546475"/>
            <a:ext cx="4743450" cy="1655762"/>
          </a:xfrm>
        </p:spPr>
        <p:txBody>
          <a:bodyPr>
            <a:normAutofit/>
          </a:bodyPr>
          <a:lstStyle>
            <a:lvl1pPr marL="0" indent="0" algn="ctr">
              <a:buNone/>
              <a:defRPr sz="2800">
                <a:solidFill>
                  <a:schemeClr val="accent4">
                    <a:lumMod val="50000"/>
                  </a:schemeClr>
                </a:solidFill>
                <a:latin typeface="Ink Free" panose="03080402000500000000" pitchFamily="66"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SG" dirty="0"/>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232564" y="1066800"/>
            <a:ext cx="2282786" cy="4876800"/>
          </a:xfrm>
          <a:prstGeom prst="rect">
            <a:avLst/>
          </a:prstGeom>
        </p:spPr>
      </p:pic>
    </p:spTree>
    <p:extLst>
      <p:ext uri="{BB962C8B-B14F-4D97-AF65-F5344CB8AC3E}">
        <p14:creationId xmlns:p14="http://schemas.microsoft.com/office/powerpoint/2010/main" val="2694786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7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2097" y="1219200"/>
            <a:ext cx="4857750" cy="2387600"/>
          </a:xfrm>
        </p:spPr>
        <p:txBody>
          <a:bodyPr anchor="b">
            <a:normAutofit/>
          </a:bodyPr>
          <a:lstStyle>
            <a:lvl1pPr algn="ctr">
              <a:defRPr sz="5400">
                <a:solidFill>
                  <a:srgbClr val="C00000"/>
                </a:solidFill>
              </a:defRPr>
            </a:lvl1pPr>
          </a:lstStyle>
          <a:p>
            <a:r>
              <a:rPr lang="en-US" dirty="0" smtClean="0"/>
              <a:t>Click to edit Master title style</a:t>
            </a:r>
            <a:endParaRPr lang="en-SG" dirty="0"/>
          </a:p>
        </p:txBody>
      </p:sp>
      <p:sp>
        <p:nvSpPr>
          <p:cNvPr id="3" name="Subtitle 2"/>
          <p:cNvSpPr>
            <a:spLocks noGrp="1"/>
          </p:cNvSpPr>
          <p:nvPr>
            <p:ph type="subTitle" idx="1"/>
          </p:nvPr>
        </p:nvSpPr>
        <p:spPr>
          <a:xfrm>
            <a:off x="642097" y="3698875"/>
            <a:ext cx="4857750" cy="1655762"/>
          </a:xfrm>
        </p:spPr>
        <p:txBody>
          <a:bodyPr>
            <a:normAutofit/>
          </a:bodyPr>
          <a:lstStyle>
            <a:lvl1pPr marL="0" indent="0" algn="ctr">
              <a:buNone/>
              <a:defRPr sz="2800" b="1">
                <a:solidFill>
                  <a:schemeClr val="accent4">
                    <a:lumMod val="50000"/>
                  </a:schemeClr>
                </a:solidFill>
                <a:latin typeface="Ink Free" panose="03080402000500000000" pitchFamily="66"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791200" y="1219200"/>
            <a:ext cx="2971800" cy="4689232"/>
          </a:xfrm>
          <a:prstGeom prst="rect">
            <a:avLst/>
          </a:prstGeom>
        </p:spPr>
      </p:pic>
    </p:spTree>
    <p:extLst>
      <p:ext uri="{BB962C8B-B14F-4D97-AF65-F5344CB8AC3E}">
        <p14:creationId xmlns:p14="http://schemas.microsoft.com/office/powerpoint/2010/main" val="2783009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5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657600" y="1122363"/>
            <a:ext cx="4857750" cy="2387600"/>
          </a:xfrm>
        </p:spPr>
        <p:txBody>
          <a:bodyPr anchor="b">
            <a:normAutofit/>
          </a:bodyPr>
          <a:lstStyle>
            <a:lvl1pPr algn="ctr">
              <a:defRPr sz="5400">
                <a:solidFill>
                  <a:srgbClr val="C00000"/>
                </a:solidFill>
              </a:defRPr>
            </a:lvl1pPr>
          </a:lstStyle>
          <a:p>
            <a:r>
              <a:rPr lang="en-US" smtClean="0"/>
              <a:t>Click to edit Master title style</a:t>
            </a:r>
            <a:endParaRPr lang="en-SG"/>
          </a:p>
        </p:txBody>
      </p:sp>
      <p:sp>
        <p:nvSpPr>
          <p:cNvPr id="3" name="Subtitle 2"/>
          <p:cNvSpPr>
            <a:spLocks noGrp="1"/>
          </p:cNvSpPr>
          <p:nvPr>
            <p:ph type="subTitle" idx="1"/>
          </p:nvPr>
        </p:nvSpPr>
        <p:spPr>
          <a:xfrm>
            <a:off x="3657600" y="3602038"/>
            <a:ext cx="4857750" cy="1655762"/>
          </a:xfrm>
        </p:spPr>
        <p:txBody>
          <a:bodyPr>
            <a:normAutofit/>
          </a:bodyPr>
          <a:lstStyle>
            <a:lvl1pPr marL="0" indent="0" algn="ctr">
              <a:buNone/>
              <a:defRPr sz="2800" b="1">
                <a:solidFill>
                  <a:schemeClr val="accent4">
                    <a:lumMod val="50000"/>
                  </a:schemeClr>
                </a:solidFill>
                <a:latin typeface="Bradley Hand ITC" panose="03070402050302030203" pitchFamily="66"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652" y="381000"/>
            <a:ext cx="3573949" cy="5822950"/>
          </a:xfrm>
          <a:prstGeom prst="rect">
            <a:avLst/>
          </a:prstGeom>
        </p:spPr>
      </p:pic>
    </p:spTree>
    <p:extLst>
      <p:ext uri="{BB962C8B-B14F-4D97-AF65-F5344CB8AC3E}">
        <p14:creationId xmlns:p14="http://schemas.microsoft.com/office/powerpoint/2010/main" val="2606673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6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657600" y="1122363"/>
            <a:ext cx="4857750" cy="2387600"/>
          </a:xfrm>
        </p:spPr>
        <p:txBody>
          <a:bodyPr anchor="b">
            <a:normAutofit/>
          </a:bodyPr>
          <a:lstStyle>
            <a:lvl1pPr algn="ctr">
              <a:defRPr sz="5400">
                <a:solidFill>
                  <a:srgbClr val="C00000"/>
                </a:solidFill>
              </a:defRPr>
            </a:lvl1pPr>
          </a:lstStyle>
          <a:p>
            <a:r>
              <a:rPr lang="en-US" dirty="0" smtClean="0"/>
              <a:t>Click to edit Master title style</a:t>
            </a:r>
            <a:endParaRPr lang="en-SG" dirty="0"/>
          </a:p>
        </p:txBody>
      </p:sp>
      <p:sp>
        <p:nvSpPr>
          <p:cNvPr id="3" name="Subtitle 2"/>
          <p:cNvSpPr>
            <a:spLocks noGrp="1"/>
          </p:cNvSpPr>
          <p:nvPr>
            <p:ph type="subTitle" idx="1"/>
          </p:nvPr>
        </p:nvSpPr>
        <p:spPr>
          <a:xfrm>
            <a:off x="3657600" y="3602038"/>
            <a:ext cx="4857750" cy="1655762"/>
          </a:xfrm>
        </p:spPr>
        <p:txBody>
          <a:bodyPr>
            <a:normAutofit/>
          </a:bodyPr>
          <a:lstStyle>
            <a:lvl1pPr marL="0" indent="0" algn="ctr">
              <a:buNone/>
              <a:defRPr sz="2800" b="1">
                <a:solidFill>
                  <a:schemeClr val="accent4">
                    <a:lumMod val="50000"/>
                  </a:schemeClr>
                </a:solidFill>
                <a:latin typeface="Ink Free" panose="03080402000500000000" pitchFamily="66"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SG" dirty="0"/>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0531" y="1122363"/>
            <a:ext cx="3259140" cy="4267200"/>
          </a:xfrm>
          <a:prstGeom prst="rect">
            <a:avLst/>
          </a:prstGeom>
        </p:spPr>
      </p:pic>
    </p:spTree>
    <p:extLst>
      <p:ext uri="{BB962C8B-B14F-4D97-AF65-F5344CB8AC3E}">
        <p14:creationId xmlns:p14="http://schemas.microsoft.com/office/powerpoint/2010/main" val="2721198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8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657600" y="1122363"/>
            <a:ext cx="4857750" cy="2387600"/>
          </a:xfrm>
        </p:spPr>
        <p:txBody>
          <a:bodyPr anchor="b">
            <a:noAutofit/>
          </a:bodyPr>
          <a:lstStyle>
            <a:lvl1pPr algn="ctr">
              <a:defRPr sz="5400">
                <a:solidFill>
                  <a:srgbClr val="C00000"/>
                </a:solidFill>
              </a:defRPr>
            </a:lvl1pPr>
          </a:lstStyle>
          <a:p>
            <a:r>
              <a:rPr lang="en-US" dirty="0" smtClean="0"/>
              <a:t>Click to edit Master title style</a:t>
            </a:r>
            <a:endParaRPr lang="en-SG" dirty="0"/>
          </a:p>
        </p:txBody>
      </p:sp>
      <p:sp>
        <p:nvSpPr>
          <p:cNvPr id="3" name="Subtitle 2"/>
          <p:cNvSpPr>
            <a:spLocks noGrp="1"/>
          </p:cNvSpPr>
          <p:nvPr>
            <p:ph type="subTitle" idx="1"/>
          </p:nvPr>
        </p:nvSpPr>
        <p:spPr>
          <a:xfrm>
            <a:off x="3657600" y="3602038"/>
            <a:ext cx="4857750" cy="1655762"/>
          </a:xfrm>
        </p:spPr>
        <p:txBody>
          <a:bodyPr>
            <a:normAutofit/>
          </a:bodyPr>
          <a:lstStyle>
            <a:lvl1pPr marL="0" indent="0" algn="ctr">
              <a:buNone/>
              <a:defRPr sz="2800" b="1">
                <a:solidFill>
                  <a:schemeClr val="accent4">
                    <a:lumMod val="50000"/>
                  </a:schemeClr>
                </a:solidFill>
                <a:latin typeface="Ink Free" panose="03080402000500000000" pitchFamily="66"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SG"/>
          </a:p>
        </p:txBody>
      </p:sp>
      <p:sp>
        <p:nvSpPr>
          <p:cNvPr id="4" name="Date Placeholder 3"/>
          <p:cNvSpPr>
            <a:spLocks noGrp="1"/>
          </p:cNvSpPr>
          <p:nvPr>
            <p:ph type="dt" sz="half" idx="10"/>
          </p:nvPr>
        </p:nvSpPr>
        <p:spPr/>
        <p:txBody>
          <a:bodyPr/>
          <a:lstStyle/>
          <a:p>
            <a:fld id="{9B454EA2-5A70-4B50-9A8A-79A47F0B09D8}" type="datetimeFigureOut">
              <a:rPr lang="en-SG" smtClean="0"/>
              <a:t>20/10/2021</a:t>
            </a:fld>
            <a:endParaRPr lang="en-SG" dirty="0"/>
          </a:p>
        </p:txBody>
      </p:sp>
      <p:sp>
        <p:nvSpPr>
          <p:cNvPr id="5" name="Footer Placeholder 4"/>
          <p:cNvSpPr>
            <a:spLocks noGrp="1"/>
          </p:cNvSpPr>
          <p:nvPr>
            <p:ph type="ftr" sz="quarter" idx="11"/>
          </p:nvPr>
        </p:nvSpPr>
        <p:spPr/>
        <p:txBody>
          <a:bodyPr/>
          <a:lstStyle/>
          <a:p>
            <a:endParaRPr lang="en-SG" dirty="0"/>
          </a:p>
        </p:txBody>
      </p:sp>
      <p:sp>
        <p:nvSpPr>
          <p:cNvPr id="6" name="Slide Number Placeholder 5"/>
          <p:cNvSpPr>
            <a:spLocks noGrp="1"/>
          </p:cNvSpPr>
          <p:nvPr>
            <p:ph type="sldNum" sz="quarter" idx="12"/>
          </p:nvPr>
        </p:nvSpPr>
        <p:spPr/>
        <p:txBody>
          <a:bodyPr/>
          <a:lstStyle/>
          <a:p>
            <a:fld id="{1A849D64-9767-43D1-98E6-B7CD6D4258B2}" type="slidenum">
              <a:rPr lang="en-SG" smtClean="0"/>
              <a:t>‹#›</a:t>
            </a:fld>
            <a:endParaRPr lang="en-SG"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457200" y="1122363"/>
            <a:ext cx="3018388" cy="4553248"/>
          </a:xfrm>
          <a:prstGeom prst="rect">
            <a:avLst/>
          </a:prstGeom>
        </p:spPr>
      </p:pic>
    </p:spTree>
    <p:extLst>
      <p:ext uri="{BB962C8B-B14F-4D97-AF65-F5344CB8AC3E}">
        <p14:creationId xmlns:p14="http://schemas.microsoft.com/office/powerpoint/2010/main" val="111369552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theme" Target="../theme/theme2.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281113"/>
          </a:xfrm>
          <a:prstGeom prst="rect">
            <a:avLst/>
          </a:prstGeom>
        </p:spPr>
        <p:txBody>
          <a:bodyPr vert="horz" lIns="91440" tIns="45720" rIns="91440" bIns="45720" rtlCol="0" anchor="ctr">
            <a:normAutofit/>
          </a:bodyPr>
          <a:lstStyle/>
          <a:p>
            <a:r>
              <a:rPr lang="en-US" smtClean="0"/>
              <a:t>Click to edit Master title style</a:t>
            </a:r>
            <a:endParaRPr lang="en-SG"/>
          </a:p>
        </p:txBody>
      </p:sp>
      <p:sp>
        <p:nvSpPr>
          <p:cNvPr id="3" name="Text Placeholder 2"/>
          <p:cNvSpPr>
            <a:spLocks noGrp="1"/>
          </p:cNvSpPr>
          <p:nvPr>
            <p:ph type="body" idx="1"/>
          </p:nvPr>
        </p:nvSpPr>
        <p:spPr>
          <a:xfrm>
            <a:off x="628650" y="1752601"/>
            <a:ext cx="7886700" cy="442436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B454EA2-5A70-4B50-9A8A-79A47F0B09D8}" type="datetimeFigureOut">
              <a:rPr lang="en-SG" smtClean="0"/>
              <a:t>20/10/2021</a:t>
            </a:fld>
            <a:endParaRPr lang="en-SG"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SG"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A849D64-9767-43D1-98E6-B7CD6D4258B2}" type="slidenum">
              <a:rPr lang="en-SG" smtClean="0"/>
              <a:t>‹#›</a:t>
            </a:fld>
            <a:endParaRPr lang="en-SG" dirty="0"/>
          </a:p>
        </p:txBody>
      </p:sp>
    </p:spTree>
    <p:extLst>
      <p:ext uri="{BB962C8B-B14F-4D97-AF65-F5344CB8AC3E}">
        <p14:creationId xmlns:p14="http://schemas.microsoft.com/office/powerpoint/2010/main" val="2902236033"/>
      </p:ext>
    </p:extLst>
  </p:cSld>
  <p:clrMap bg1="lt1" tx1="dk1" bg2="lt2" tx2="dk2" accent1="accent1" accent2="accent2" accent3="accent3" accent4="accent4" accent5="accent5" accent6="accent6" hlink="hlink" folHlink="folHlink"/>
  <p:sldLayoutIdLst>
    <p:sldLayoutId id="2147483667" r:id="rId1"/>
    <p:sldLayoutId id="2147483680" r:id="rId2"/>
    <p:sldLayoutId id="2147483681" r:id="rId3"/>
    <p:sldLayoutId id="2147483682" r:id="rId4"/>
    <p:sldLayoutId id="2147483683" r:id="rId5"/>
    <p:sldLayoutId id="2147483706" r:id="rId6"/>
    <p:sldLayoutId id="2147483685" r:id="rId7"/>
    <p:sldLayoutId id="2147483705" r:id="rId8"/>
    <p:sldLayoutId id="2147483707" r:id="rId9"/>
    <p:sldLayoutId id="2147483708" r:id="rId10"/>
    <p:sldLayoutId id="2147483709" r:id="rId11"/>
    <p:sldLayoutId id="2147483684" r:id="rId12"/>
    <p:sldLayoutId id="2147483686" r:id="rId13"/>
    <p:sldLayoutId id="2147483687" r:id="rId14"/>
    <p:sldLayoutId id="2147483689" r:id="rId15"/>
    <p:sldLayoutId id="2147483690" r:id="rId16"/>
    <p:sldLayoutId id="2147483691" r:id="rId17"/>
    <p:sldLayoutId id="2147483710" r:id="rId18"/>
    <p:sldLayoutId id="2147483711" r:id="rId19"/>
    <p:sldLayoutId id="2147483712" r:id="rId20"/>
    <p:sldLayoutId id="2147483692" r:id="rId21"/>
    <p:sldLayoutId id="2147483670" r:id="rId22"/>
    <p:sldLayoutId id="2147483668" r:id="rId23"/>
    <p:sldLayoutId id="2147483671" r:id="rId24"/>
    <p:sldLayoutId id="2147483672" r:id="rId25"/>
    <p:sldLayoutId id="2147483678" r:id="rId26"/>
    <p:sldLayoutId id="2147483679" r:id="rId27"/>
    <p:sldLayoutId id="2147483673" r:id="rId28"/>
    <p:sldLayoutId id="2147483674" r:id="rId29"/>
    <p:sldLayoutId id="2147483675" r:id="rId30"/>
    <p:sldLayoutId id="2147483676" r:id="rId31"/>
    <p:sldLayoutId id="2147483677" r:id="rId3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454EA2-5A70-4B50-9A8A-79A47F0B09D8}" type="datetimeFigureOut">
              <a:rPr lang="en-SG" smtClean="0"/>
              <a:t>20/10/2021</a:t>
            </a:fld>
            <a:endParaRPr lang="en-SG"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849D64-9767-43D1-98E6-B7CD6D4258B2}" type="slidenum">
              <a:rPr lang="en-SG" smtClean="0"/>
              <a:t>‹#›</a:t>
            </a:fld>
            <a:endParaRPr lang="en-SG" dirty="0"/>
          </a:p>
        </p:txBody>
      </p:sp>
    </p:spTree>
    <p:extLst>
      <p:ext uri="{BB962C8B-B14F-4D97-AF65-F5344CB8AC3E}">
        <p14:creationId xmlns:p14="http://schemas.microsoft.com/office/powerpoint/2010/main" val="118136188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sjapit@uow.edu.a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34.xml"/><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4.xml"/></Relationships>
</file>

<file path=ppt/slides/_rels/slide3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SG" sz="4800" spc="-64" dirty="0">
                <a:solidFill>
                  <a:srgbClr val="663300"/>
                </a:solidFill>
              </a:rPr>
              <a:t>CSCI262 – System Security</a:t>
            </a:r>
            <a:endParaRPr lang="en-SG" dirty="0"/>
          </a:p>
        </p:txBody>
      </p:sp>
      <p:sp>
        <p:nvSpPr>
          <p:cNvPr id="3" name="Subtitle 2"/>
          <p:cNvSpPr>
            <a:spLocks noGrp="1"/>
          </p:cNvSpPr>
          <p:nvPr>
            <p:ph type="subTitle" idx="1"/>
          </p:nvPr>
        </p:nvSpPr>
        <p:spPr>
          <a:xfrm>
            <a:off x="1143000" y="3602038"/>
            <a:ext cx="6858000" cy="2722562"/>
          </a:xfrm>
        </p:spPr>
        <p:txBody>
          <a:bodyPr>
            <a:noAutofit/>
          </a:bodyPr>
          <a:lstStyle/>
          <a:p>
            <a:pPr marL="9525">
              <a:spcBef>
                <a:spcPts val="79"/>
              </a:spcBef>
            </a:pPr>
            <a:r>
              <a:rPr lang="en-SG" sz="2800" dirty="0">
                <a:solidFill>
                  <a:schemeClr val="accent4">
                    <a:lumMod val="50000"/>
                  </a:schemeClr>
                </a:solidFill>
                <a:latin typeface="URW Gothic L"/>
                <a:cs typeface="URW Gothic L"/>
              </a:rPr>
              <a:t>Client Puzzle</a:t>
            </a:r>
          </a:p>
          <a:p>
            <a:pPr marL="9525" marR="120015">
              <a:lnSpc>
                <a:spcPts val="2595"/>
              </a:lnSpc>
              <a:spcBef>
                <a:spcPts val="2628"/>
              </a:spcBef>
            </a:pPr>
            <a:r>
              <a:rPr lang="en-SG" sz="2800" spc="-4" dirty="0">
                <a:solidFill>
                  <a:schemeClr val="accent4">
                    <a:lumMod val="50000"/>
                  </a:schemeClr>
                </a:solidFill>
                <a:latin typeface="URW Gothic L"/>
                <a:cs typeface="URW Gothic L"/>
              </a:rPr>
              <a:t>Sionggo </a:t>
            </a:r>
            <a:r>
              <a:rPr lang="en-SG" sz="2800" dirty="0">
                <a:solidFill>
                  <a:schemeClr val="accent4">
                    <a:lumMod val="50000"/>
                  </a:schemeClr>
                </a:solidFill>
                <a:latin typeface="URW Gothic L"/>
                <a:cs typeface="URW Gothic L"/>
              </a:rPr>
              <a:t>Japit</a:t>
            </a:r>
          </a:p>
          <a:p>
            <a:pPr marL="9525" marR="120015">
              <a:lnSpc>
                <a:spcPts val="2595"/>
              </a:lnSpc>
              <a:spcBef>
                <a:spcPts val="2628"/>
              </a:spcBef>
            </a:pPr>
            <a:r>
              <a:rPr lang="en-SG" sz="2800" u="heavy" spc="-4" dirty="0">
                <a:solidFill>
                  <a:schemeClr val="accent4">
                    <a:lumMod val="50000"/>
                  </a:schemeClr>
                </a:solidFill>
                <a:uFill>
                  <a:solidFill>
                    <a:srgbClr val="AC1F1F"/>
                  </a:solidFill>
                </a:uFill>
                <a:latin typeface="URW Gothic L"/>
                <a:cs typeface="URW Gothic L"/>
                <a:hlinkClick r:id="rId2"/>
              </a:rPr>
              <a:t>sjapit@uow.edu.au</a:t>
            </a:r>
            <a:endParaRPr lang="en-SG" sz="2800" dirty="0">
              <a:solidFill>
                <a:schemeClr val="accent4">
                  <a:lumMod val="50000"/>
                </a:schemeClr>
              </a:solidFill>
              <a:latin typeface="URW Gothic L"/>
              <a:cs typeface="URW Gothic L"/>
            </a:endParaRPr>
          </a:p>
          <a:p>
            <a:pPr marL="9525">
              <a:spcBef>
                <a:spcPts val="2265"/>
              </a:spcBef>
            </a:pPr>
            <a:fld id="{057042CA-E1B7-4032-AB8F-D1AAC1AAFDDC}" type="datetime3">
              <a:rPr lang="en-SG" sz="2800">
                <a:solidFill>
                  <a:schemeClr val="accent4">
                    <a:lumMod val="50000"/>
                  </a:schemeClr>
                </a:solidFill>
                <a:latin typeface="URW Gothic L"/>
                <a:cs typeface="URW Gothic L"/>
              </a:rPr>
              <a:pPr marL="9525">
                <a:spcBef>
                  <a:spcPts val="2265"/>
                </a:spcBef>
              </a:pPr>
              <a:t>20 October 2021</a:t>
            </a:fld>
            <a:endParaRPr sz="2800" dirty="0">
              <a:solidFill>
                <a:schemeClr val="accent4">
                  <a:lumMod val="50000"/>
                </a:schemeClr>
              </a:solidFill>
              <a:latin typeface="URW Gothic L"/>
              <a:cs typeface="URW Gothic L"/>
            </a:endParaRPr>
          </a:p>
          <a:p>
            <a:endParaRPr lang="en-SG" sz="2800" dirty="0"/>
          </a:p>
        </p:txBody>
      </p:sp>
    </p:spTree>
    <p:extLst>
      <p:ext uri="{BB962C8B-B14F-4D97-AF65-F5344CB8AC3E}">
        <p14:creationId xmlns:p14="http://schemas.microsoft.com/office/powerpoint/2010/main" val="2972036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…5</a:t>
            </a:r>
          </a:p>
        </p:txBody>
      </p:sp>
      <p:sp>
        <p:nvSpPr>
          <p:cNvPr id="3" name="Content Placeholder 2"/>
          <p:cNvSpPr>
            <a:spLocks noGrp="1"/>
          </p:cNvSpPr>
          <p:nvPr>
            <p:ph idx="1"/>
          </p:nvPr>
        </p:nvSpPr>
        <p:spPr>
          <a:xfrm>
            <a:off x="628650" y="1617487"/>
            <a:ext cx="7886700" cy="4351338"/>
          </a:xfrm>
        </p:spPr>
        <p:txBody>
          <a:bodyPr/>
          <a:lstStyle/>
          <a:p>
            <a:pPr marL="385763" indent="-385763">
              <a:buFont typeface="+mj-lt"/>
              <a:buAutoNum type="alphaLcParenR" startAt="4"/>
            </a:pPr>
            <a:r>
              <a:rPr lang="en-SG" dirty="0"/>
              <a:t>Describe how we could modify this to generate sub-puzzles.</a:t>
            </a:r>
          </a:p>
        </p:txBody>
      </p:sp>
      <mc:AlternateContent xmlns:mc="http://schemas.openxmlformats.org/markup-compatibility/2006" xmlns:a14="http://schemas.microsoft.com/office/drawing/2010/main">
        <mc:Choice Requires="a14">
          <p:sp>
            <p:nvSpPr>
              <p:cNvPr id="4" name="Rectangle 3"/>
              <p:cNvSpPr/>
              <p:nvPr/>
            </p:nvSpPr>
            <p:spPr>
              <a:xfrm>
                <a:off x="1024143" y="2450582"/>
                <a:ext cx="7332345" cy="3055965"/>
              </a:xfrm>
              <a:prstGeom prst="rect">
                <a:avLst/>
              </a:prstGeom>
            </p:spPr>
            <p:txBody>
              <a:bodyPr wrap="square">
                <a:spAutoFit/>
              </a:bodyPr>
              <a:lstStyle/>
              <a:p>
                <a:r>
                  <a:rPr lang="en-US" sz="2400" dirty="0">
                    <a:solidFill>
                      <a:srgbClr val="C00000"/>
                    </a:solidFill>
                  </a:rPr>
                  <a:t>The modification can be done as follow:</a:t>
                </a:r>
              </a:p>
              <a:p>
                <a:r>
                  <a:rPr lang="en-US" sz="2400" dirty="0">
                    <a:solidFill>
                      <a:srgbClr val="C00000"/>
                    </a:solidFill>
                  </a:rPr>
                  <a:t>The Server:</a:t>
                </a:r>
              </a:p>
              <a:p>
                <a:pPr marL="342900" indent="-342900">
                  <a:buFont typeface="Arial" panose="020B0604020202020204" pitchFamily="34" charset="0"/>
                  <a:buChar char="•"/>
                </a:pPr>
                <a:r>
                  <a:rPr lang="en-US" sz="2400" dirty="0">
                    <a:solidFill>
                      <a:srgbClr val="C00000"/>
                    </a:solidFill>
                  </a:rPr>
                  <a:t>Server determines k.</a:t>
                </a:r>
              </a:p>
              <a:p>
                <a:pPr marL="342900" indent="-342900">
                  <a:buFont typeface="Arial" panose="020B0604020202020204" pitchFamily="34" charset="0"/>
                  <a:buChar char="•"/>
                </a:pPr>
                <a:r>
                  <a:rPr lang="en-US" sz="2400" dirty="0">
                    <a:solidFill>
                      <a:srgbClr val="C00000"/>
                    </a:solidFill>
                  </a:rPr>
                  <a:t>Server generates two nonce - </a:t>
                </a:r>
                <a14:m>
                  <m:oMath xmlns:m="http://schemas.openxmlformats.org/officeDocument/2006/math">
                    <m:sSub>
                      <m:sSubPr>
                        <m:ctrlPr>
                          <a:rPr lang="en-US" sz="2400" i="1">
                            <a:solidFill>
                              <a:srgbClr val="C00000"/>
                            </a:solidFill>
                            <a:latin typeface="Cambria Math" panose="02040503050406030204" pitchFamily="18" charset="0"/>
                          </a:rPr>
                        </m:ctrlPr>
                      </m:sSubPr>
                      <m:e>
                        <m:r>
                          <a:rPr lang="en-SG" sz="2400" i="1">
                            <a:solidFill>
                              <a:srgbClr val="C00000"/>
                            </a:solidFill>
                            <a:latin typeface="Cambria Math" panose="02040503050406030204" pitchFamily="18" charset="0"/>
                          </a:rPr>
                          <m:t>𝑁</m:t>
                        </m:r>
                      </m:e>
                      <m:sub>
                        <m:r>
                          <a:rPr lang="en-SG" sz="2400" i="1">
                            <a:solidFill>
                              <a:srgbClr val="C00000"/>
                            </a:solidFill>
                            <a:latin typeface="Cambria Math" panose="02040503050406030204" pitchFamily="18" charset="0"/>
                          </a:rPr>
                          <m:t>𝑠</m:t>
                        </m:r>
                      </m:sub>
                    </m:sSub>
                    <m:r>
                      <a:rPr lang="en-SG" sz="2400" i="1">
                        <a:solidFill>
                          <a:srgbClr val="C00000"/>
                        </a:solidFill>
                        <a:latin typeface="Cambria Math" panose="02040503050406030204" pitchFamily="18" charset="0"/>
                      </a:rPr>
                      <m:t> </m:t>
                    </m:r>
                    <m:r>
                      <a:rPr lang="en-SG" sz="2400" i="1">
                        <a:solidFill>
                          <a:srgbClr val="C00000"/>
                        </a:solidFill>
                        <a:latin typeface="Cambria Math" panose="02040503050406030204" pitchFamily="18" charset="0"/>
                      </a:rPr>
                      <m:t>𝑎𝑛𝑑</m:t>
                    </m:r>
                    <m:r>
                      <a:rPr lang="en-SG" sz="2400" i="1">
                        <a:solidFill>
                          <a:srgbClr val="C00000"/>
                        </a:solidFill>
                        <a:latin typeface="Cambria Math" panose="02040503050406030204" pitchFamily="18" charset="0"/>
                      </a:rPr>
                      <m:t> </m:t>
                    </m:r>
                    <m:sSub>
                      <m:sSubPr>
                        <m:ctrlPr>
                          <a:rPr lang="en-SG" sz="2400" i="1">
                            <a:solidFill>
                              <a:srgbClr val="C00000"/>
                            </a:solidFill>
                            <a:latin typeface="Cambria Math" panose="02040503050406030204" pitchFamily="18" charset="0"/>
                          </a:rPr>
                        </m:ctrlPr>
                      </m:sSubPr>
                      <m:e>
                        <m:r>
                          <a:rPr lang="en-SG" sz="2400" i="1">
                            <a:solidFill>
                              <a:srgbClr val="C00000"/>
                            </a:solidFill>
                            <a:latin typeface="Cambria Math" panose="02040503050406030204" pitchFamily="18" charset="0"/>
                          </a:rPr>
                          <m:t>𝑁</m:t>
                        </m:r>
                      </m:e>
                      <m:sub>
                        <m:sSup>
                          <m:sSupPr>
                            <m:ctrlPr>
                              <a:rPr lang="en-SG" sz="2400" i="1">
                                <a:solidFill>
                                  <a:srgbClr val="C00000"/>
                                </a:solidFill>
                                <a:latin typeface="Cambria Math" panose="02040503050406030204" pitchFamily="18" charset="0"/>
                              </a:rPr>
                            </m:ctrlPr>
                          </m:sSupPr>
                          <m:e>
                            <m:r>
                              <a:rPr lang="en-SG" sz="2400" i="1">
                                <a:solidFill>
                                  <a:srgbClr val="C00000"/>
                                </a:solidFill>
                                <a:latin typeface="Cambria Math" panose="02040503050406030204" pitchFamily="18" charset="0"/>
                              </a:rPr>
                              <m:t>𝑠</m:t>
                            </m:r>
                          </m:e>
                          <m:sup>
                            <m:r>
                              <a:rPr lang="en-SG" sz="2400" i="1">
                                <a:solidFill>
                                  <a:srgbClr val="C00000"/>
                                </a:solidFill>
                                <a:latin typeface="Cambria Math" panose="02040503050406030204" pitchFamily="18" charset="0"/>
                              </a:rPr>
                              <m:t>′</m:t>
                            </m:r>
                          </m:sup>
                        </m:sSup>
                      </m:sub>
                    </m:sSub>
                  </m:oMath>
                </a14:m>
                <a:r>
                  <a:rPr lang="en-SG" sz="2400" dirty="0">
                    <a:solidFill>
                      <a:srgbClr val="C00000"/>
                    </a:solidFill>
                  </a:rPr>
                  <a:t>, and a timestamp </a:t>
                </a:r>
                <a14:m>
                  <m:oMath xmlns:m="http://schemas.openxmlformats.org/officeDocument/2006/math">
                    <m:sSub>
                      <m:sSubPr>
                        <m:ctrlPr>
                          <a:rPr lang="en-SG" sz="2400" i="1">
                            <a:solidFill>
                              <a:srgbClr val="C00000"/>
                            </a:solidFill>
                            <a:latin typeface="Cambria Math" panose="02040503050406030204" pitchFamily="18" charset="0"/>
                          </a:rPr>
                        </m:ctrlPr>
                      </m:sSubPr>
                      <m:e>
                        <m:r>
                          <a:rPr lang="en-SG" sz="2400" i="1">
                            <a:solidFill>
                              <a:srgbClr val="C00000"/>
                            </a:solidFill>
                            <a:latin typeface="Cambria Math" panose="02040503050406030204" pitchFamily="18" charset="0"/>
                          </a:rPr>
                          <m:t>𝑇</m:t>
                        </m:r>
                      </m:e>
                      <m:sub>
                        <m:r>
                          <a:rPr lang="en-SG" sz="2400" i="1">
                            <a:solidFill>
                              <a:srgbClr val="C00000"/>
                            </a:solidFill>
                            <a:latin typeface="Cambria Math" panose="02040503050406030204" pitchFamily="18" charset="0"/>
                          </a:rPr>
                          <m:t>𝑠</m:t>
                        </m:r>
                      </m:sub>
                    </m:sSub>
                  </m:oMath>
                </a14:m>
                <a:r>
                  <a:rPr lang="en-SG" sz="2400" dirty="0">
                    <a:solidFill>
                      <a:srgbClr val="C00000"/>
                    </a:solidFill>
                  </a:rPr>
                  <a:t>.</a:t>
                </a:r>
              </a:p>
              <a:p>
                <a:pPr marL="342900" indent="-342900">
                  <a:buFont typeface="Arial" panose="020B0604020202020204" pitchFamily="34" charset="0"/>
                  <a:buChar char="•"/>
                </a:pPr>
                <a:r>
                  <a:rPr lang="en-SG" sz="2400" dirty="0">
                    <a:solidFill>
                      <a:srgbClr val="C00000"/>
                    </a:solidFill>
                  </a:rPr>
                  <a:t>Server sends the two puzzles with sequence number - </a:t>
                </a:r>
                <a14:m>
                  <m:oMath xmlns:m="http://schemas.openxmlformats.org/officeDocument/2006/math">
                    <m:d>
                      <m:dPr>
                        <m:ctrlPr>
                          <a:rPr lang="en-SG" sz="2400" i="1">
                            <a:solidFill>
                              <a:srgbClr val="C00000"/>
                            </a:solidFill>
                            <a:latin typeface="Cambria Math" panose="02040503050406030204" pitchFamily="18" charset="0"/>
                          </a:rPr>
                        </m:ctrlPr>
                      </m:dPr>
                      <m:e>
                        <m:r>
                          <a:rPr lang="en-SG" sz="2400" i="1">
                            <a:solidFill>
                              <a:srgbClr val="C00000"/>
                            </a:solidFill>
                            <a:latin typeface="Cambria Math" panose="02040503050406030204" pitchFamily="18" charset="0"/>
                          </a:rPr>
                          <m:t>1, </m:t>
                        </m:r>
                        <m:sSub>
                          <m:sSubPr>
                            <m:ctrlPr>
                              <a:rPr lang="en-SG" sz="2400" i="1">
                                <a:solidFill>
                                  <a:srgbClr val="C00000"/>
                                </a:solidFill>
                                <a:latin typeface="Cambria Math" panose="02040503050406030204" pitchFamily="18" charset="0"/>
                              </a:rPr>
                            </m:ctrlPr>
                          </m:sSubPr>
                          <m:e>
                            <m:r>
                              <a:rPr lang="en-SG" sz="2400" i="1">
                                <a:solidFill>
                                  <a:srgbClr val="C00000"/>
                                </a:solidFill>
                                <a:latin typeface="Cambria Math" panose="02040503050406030204" pitchFamily="18" charset="0"/>
                              </a:rPr>
                              <m:t>𝑁</m:t>
                            </m:r>
                          </m:e>
                          <m:sub>
                            <m:r>
                              <a:rPr lang="en-SG" sz="2400" i="1">
                                <a:solidFill>
                                  <a:srgbClr val="C00000"/>
                                </a:solidFill>
                                <a:latin typeface="Cambria Math" panose="02040503050406030204" pitchFamily="18" charset="0"/>
                              </a:rPr>
                              <m:t>𝑠</m:t>
                            </m:r>
                          </m:sub>
                        </m:sSub>
                      </m:e>
                    </m:d>
                    <m:r>
                      <a:rPr lang="en-SG" sz="2400" i="1">
                        <a:solidFill>
                          <a:srgbClr val="C00000"/>
                        </a:solidFill>
                        <a:latin typeface="Cambria Math" panose="02040503050406030204" pitchFamily="18" charset="0"/>
                      </a:rPr>
                      <m:t> </m:t>
                    </m:r>
                    <m:r>
                      <a:rPr lang="en-SG" sz="2400" i="1">
                        <a:solidFill>
                          <a:srgbClr val="C00000"/>
                        </a:solidFill>
                        <a:latin typeface="Cambria Math" panose="02040503050406030204" pitchFamily="18" charset="0"/>
                      </a:rPr>
                      <m:t>𝑎𝑛𝑑</m:t>
                    </m:r>
                    <m:r>
                      <a:rPr lang="en-SG" sz="2400" i="1">
                        <a:solidFill>
                          <a:srgbClr val="C00000"/>
                        </a:solidFill>
                        <a:latin typeface="Cambria Math" panose="02040503050406030204" pitchFamily="18" charset="0"/>
                      </a:rPr>
                      <m:t> </m:t>
                    </m:r>
                    <m:d>
                      <m:dPr>
                        <m:ctrlPr>
                          <a:rPr lang="en-SG" sz="2400" i="1">
                            <a:solidFill>
                              <a:srgbClr val="C00000"/>
                            </a:solidFill>
                            <a:latin typeface="Cambria Math" panose="02040503050406030204" pitchFamily="18" charset="0"/>
                          </a:rPr>
                        </m:ctrlPr>
                      </m:dPr>
                      <m:e>
                        <m:r>
                          <a:rPr lang="en-SG" sz="2400" i="1">
                            <a:solidFill>
                              <a:srgbClr val="C00000"/>
                            </a:solidFill>
                            <a:latin typeface="Cambria Math" panose="02040503050406030204" pitchFamily="18" charset="0"/>
                          </a:rPr>
                          <m:t>2, </m:t>
                        </m:r>
                        <m:sSub>
                          <m:sSubPr>
                            <m:ctrlPr>
                              <a:rPr lang="en-SG" sz="2400" i="1">
                                <a:solidFill>
                                  <a:srgbClr val="C00000"/>
                                </a:solidFill>
                                <a:latin typeface="Cambria Math" panose="02040503050406030204" pitchFamily="18" charset="0"/>
                              </a:rPr>
                            </m:ctrlPr>
                          </m:sSubPr>
                          <m:e>
                            <m:r>
                              <a:rPr lang="en-SG" sz="2400" i="1">
                                <a:solidFill>
                                  <a:srgbClr val="C00000"/>
                                </a:solidFill>
                                <a:latin typeface="Cambria Math" panose="02040503050406030204" pitchFamily="18" charset="0"/>
                              </a:rPr>
                              <m:t>𝑁</m:t>
                            </m:r>
                          </m:e>
                          <m:sub>
                            <m:sSup>
                              <m:sSupPr>
                                <m:ctrlPr>
                                  <a:rPr lang="en-SG" sz="2400" i="1">
                                    <a:solidFill>
                                      <a:srgbClr val="C00000"/>
                                    </a:solidFill>
                                    <a:latin typeface="Cambria Math" panose="02040503050406030204" pitchFamily="18" charset="0"/>
                                  </a:rPr>
                                </m:ctrlPr>
                              </m:sSupPr>
                              <m:e>
                                <m:r>
                                  <a:rPr lang="en-SG" sz="2400" i="1">
                                    <a:solidFill>
                                      <a:srgbClr val="C00000"/>
                                    </a:solidFill>
                                    <a:latin typeface="Cambria Math" panose="02040503050406030204" pitchFamily="18" charset="0"/>
                                  </a:rPr>
                                  <m:t>𝑠</m:t>
                                </m:r>
                              </m:e>
                              <m:sup>
                                <m:r>
                                  <a:rPr lang="en-SG" sz="2400" i="1">
                                    <a:solidFill>
                                      <a:srgbClr val="C00000"/>
                                    </a:solidFill>
                                    <a:latin typeface="Cambria Math" panose="02040503050406030204" pitchFamily="18" charset="0"/>
                                  </a:rPr>
                                  <m:t>′</m:t>
                                </m:r>
                              </m:sup>
                            </m:sSup>
                          </m:sub>
                        </m:sSub>
                      </m:e>
                    </m:d>
                  </m:oMath>
                </a14:m>
                <a:r>
                  <a:rPr lang="en-SG" sz="2400" dirty="0">
                    <a:solidFill>
                      <a:srgbClr val="C00000"/>
                    </a:solidFill>
                  </a:rPr>
                  <a:t>, the timestamp </a:t>
                </a:r>
                <a14:m>
                  <m:oMath xmlns:m="http://schemas.openxmlformats.org/officeDocument/2006/math">
                    <m:sSub>
                      <m:sSubPr>
                        <m:ctrlPr>
                          <a:rPr lang="en-SG" sz="2400" i="1">
                            <a:solidFill>
                              <a:srgbClr val="C00000"/>
                            </a:solidFill>
                            <a:latin typeface="Cambria Math" panose="02040503050406030204" pitchFamily="18" charset="0"/>
                          </a:rPr>
                        </m:ctrlPr>
                      </m:sSubPr>
                      <m:e>
                        <m:r>
                          <a:rPr lang="en-SG" sz="2400" i="1">
                            <a:solidFill>
                              <a:srgbClr val="C00000"/>
                            </a:solidFill>
                            <a:latin typeface="Cambria Math" panose="02040503050406030204" pitchFamily="18" charset="0"/>
                          </a:rPr>
                          <m:t>𝑇</m:t>
                        </m:r>
                      </m:e>
                      <m:sub>
                        <m:r>
                          <a:rPr lang="en-SG" sz="2400" i="1">
                            <a:solidFill>
                              <a:srgbClr val="C00000"/>
                            </a:solidFill>
                            <a:latin typeface="Cambria Math" panose="02040503050406030204" pitchFamily="18" charset="0"/>
                          </a:rPr>
                          <m:t>𝑠</m:t>
                        </m:r>
                      </m:sub>
                    </m:sSub>
                  </m:oMath>
                </a14:m>
                <a:r>
                  <a:rPr lang="en-SG" sz="2400" dirty="0">
                    <a:solidFill>
                      <a:srgbClr val="C00000"/>
                    </a:solidFill>
                  </a:rPr>
                  <a:t> and the puzzle difficulty level </a:t>
                </a:r>
                <a14:m>
                  <m:oMath xmlns:m="http://schemas.openxmlformats.org/officeDocument/2006/math">
                    <m:r>
                      <a:rPr lang="en-SG" sz="2400" i="1" dirty="0">
                        <a:solidFill>
                          <a:srgbClr val="C00000"/>
                        </a:solidFill>
                        <a:latin typeface="Cambria Math" panose="02040503050406030204" pitchFamily="18" charset="0"/>
                      </a:rPr>
                      <m:t>𝑘</m:t>
                    </m:r>
                  </m:oMath>
                </a14:m>
                <a:r>
                  <a:rPr lang="en-SG" sz="2400" dirty="0">
                    <a:solidFill>
                      <a:srgbClr val="C00000"/>
                    </a:solidFill>
                  </a:rPr>
                  <a:t> to client.</a:t>
                </a:r>
              </a:p>
            </p:txBody>
          </p:sp>
        </mc:Choice>
        <mc:Fallback xmlns="">
          <p:sp>
            <p:nvSpPr>
              <p:cNvPr id="4" name="Rectangle 3"/>
              <p:cNvSpPr>
                <a:spLocks noRot="1" noChangeAspect="1" noMove="1" noResize="1" noEditPoints="1" noAdjustHandles="1" noChangeArrowheads="1" noChangeShapeType="1" noTextEdit="1"/>
              </p:cNvSpPr>
              <p:nvPr/>
            </p:nvSpPr>
            <p:spPr>
              <a:xfrm>
                <a:off x="1024143" y="2450582"/>
                <a:ext cx="7332345" cy="3055965"/>
              </a:xfrm>
              <a:prstGeom prst="rect">
                <a:avLst/>
              </a:prstGeom>
              <a:blipFill>
                <a:blip r:embed="rId3"/>
                <a:stretch>
                  <a:fillRect l="-1247" t="-1597" r="-83" b="-3593"/>
                </a:stretch>
              </a:blipFill>
            </p:spPr>
            <p:txBody>
              <a:bodyPr/>
              <a:lstStyle/>
              <a:p>
                <a:r>
                  <a:rPr lang="en-SG">
                    <a:noFill/>
                  </a:rPr>
                  <a:t> </a:t>
                </a:r>
              </a:p>
            </p:txBody>
          </p:sp>
        </mc:Fallback>
      </mc:AlternateContent>
      <p:grpSp>
        <p:nvGrpSpPr>
          <p:cNvPr id="9" name="Group 8"/>
          <p:cNvGrpSpPr/>
          <p:nvPr/>
        </p:nvGrpSpPr>
        <p:grpSpPr>
          <a:xfrm>
            <a:off x="1228725" y="5658484"/>
            <a:ext cx="6943724" cy="653415"/>
            <a:chOff x="2326845" y="5440680"/>
            <a:chExt cx="8234475" cy="871220"/>
          </a:xfrm>
        </p:grpSpPr>
        <p:sp>
          <p:nvSpPr>
            <p:cNvPr id="5" name="Rectangle 4"/>
            <p:cNvSpPr/>
            <p:nvPr/>
          </p:nvSpPr>
          <p:spPr>
            <a:xfrm>
              <a:off x="7932420" y="5509260"/>
              <a:ext cx="2628900" cy="802640"/>
            </a:xfrm>
            <a:prstGeom prst="rect">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400" dirty="0">
                  <a:solidFill>
                    <a:srgbClr val="C00000"/>
                  </a:solidFill>
                </a:rPr>
                <a:t>Server</a:t>
              </a:r>
            </a:p>
          </p:txBody>
        </p:sp>
        <mc:AlternateContent xmlns:mc="http://schemas.openxmlformats.org/markup-compatibility/2006" xmlns:a14="http://schemas.microsoft.com/office/drawing/2010/main">
          <mc:Choice Requires="a14">
            <p:sp>
              <p:nvSpPr>
                <p:cNvPr id="6" name="Rectangle 5"/>
                <p:cNvSpPr/>
                <p:nvPr/>
              </p:nvSpPr>
              <p:spPr>
                <a:xfrm>
                  <a:off x="5383739" y="5440680"/>
                  <a:ext cx="2096326" cy="41378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ctrlPr>
                              <a:rPr lang="en-SG" sz="1400" i="1">
                                <a:solidFill>
                                  <a:srgbClr val="C00000"/>
                                </a:solidFill>
                                <a:latin typeface="Cambria Math" panose="02040503050406030204" pitchFamily="18" charset="0"/>
                              </a:rPr>
                            </m:ctrlPr>
                          </m:dPr>
                          <m:e>
                            <m:r>
                              <a:rPr lang="en-SG" sz="1400" i="1">
                                <a:solidFill>
                                  <a:srgbClr val="C00000"/>
                                </a:solidFill>
                                <a:latin typeface="Cambria Math" panose="02040503050406030204" pitchFamily="18" charset="0"/>
                              </a:rPr>
                              <m:t>1, </m:t>
                            </m:r>
                            <m:sSub>
                              <m:sSubPr>
                                <m:ctrlPr>
                                  <a:rPr lang="en-SG" sz="1400" i="1">
                                    <a:solidFill>
                                      <a:srgbClr val="C00000"/>
                                    </a:solidFill>
                                    <a:latin typeface="Cambria Math" panose="02040503050406030204" pitchFamily="18" charset="0"/>
                                  </a:rPr>
                                </m:ctrlPr>
                              </m:sSubPr>
                              <m:e>
                                <m:r>
                                  <a:rPr lang="en-SG" sz="1400" i="1">
                                    <a:solidFill>
                                      <a:srgbClr val="C00000"/>
                                    </a:solidFill>
                                    <a:latin typeface="Cambria Math" panose="02040503050406030204" pitchFamily="18" charset="0"/>
                                  </a:rPr>
                                  <m:t>𝑁</m:t>
                                </m:r>
                              </m:e>
                              <m:sub>
                                <m:r>
                                  <a:rPr lang="en-SG" sz="1400" i="1">
                                    <a:solidFill>
                                      <a:srgbClr val="C00000"/>
                                    </a:solidFill>
                                    <a:latin typeface="Cambria Math" panose="02040503050406030204" pitchFamily="18" charset="0"/>
                                  </a:rPr>
                                  <m:t>𝑠</m:t>
                                </m:r>
                              </m:sub>
                            </m:sSub>
                          </m:e>
                        </m:d>
                        <m:r>
                          <a:rPr lang="en-SG" sz="1400" i="1">
                            <a:solidFill>
                              <a:srgbClr val="C00000"/>
                            </a:solidFill>
                            <a:latin typeface="Cambria Math" panose="02040503050406030204" pitchFamily="18" charset="0"/>
                          </a:rPr>
                          <m:t>, </m:t>
                        </m:r>
                        <m:d>
                          <m:dPr>
                            <m:ctrlPr>
                              <a:rPr lang="en-SG" sz="1400" i="1">
                                <a:solidFill>
                                  <a:srgbClr val="C00000"/>
                                </a:solidFill>
                                <a:latin typeface="Cambria Math" panose="02040503050406030204" pitchFamily="18" charset="0"/>
                              </a:rPr>
                            </m:ctrlPr>
                          </m:dPr>
                          <m:e>
                            <m:r>
                              <a:rPr lang="en-SG" sz="1400" i="1">
                                <a:solidFill>
                                  <a:srgbClr val="C00000"/>
                                </a:solidFill>
                                <a:latin typeface="Cambria Math" panose="02040503050406030204" pitchFamily="18" charset="0"/>
                              </a:rPr>
                              <m:t>2, </m:t>
                            </m:r>
                            <m:sSub>
                              <m:sSubPr>
                                <m:ctrlPr>
                                  <a:rPr lang="en-SG" sz="1400" i="1">
                                    <a:solidFill>
                                      <a:srgbClr val="C00000"/>
                                    </a:solidFill>
                                    <a:latin typeface="Cambria Math" panose="02040503050406030204" pitchFamily="18" charset="0"/>
                                  </a:rPr>
                                </m:ctrlPr>
                              </m:sSubPr>
                              <m:e>
                                <m:r>
                                  <a:rPr lang="en-SG" sz="1400" i="1">
                                    <a:solidFill>
                                      <a:srgbClr val="C00000"/>
                                    </a:solidFill>
                                    <a:latin typeface="Cambria Math" panose="02040503050406030204" pitchFamily="18" charset="0"/>
                                  </a:rPr>
                                  <m:t>𝑁</m:t>
                                </m:r>
                              </m:e>
                              <m:sub>
                                <m:sSup>
                                  <m:sSupPr>
                                    <m:ctrlPr>
                                      <a:rPr lang="en-SG" sz="1400" i="1">
                                        <a:solidFill>
                                          <a:srgbClr val="C00000"/>
                                        </a:solidFill>
                                        <a:latin typeface="Cambria Math" panose="02040503050406030204" pitchFamily="18" charset="0"/>
                                      </a:rPr>
                                    </m:ctrlPr>
                                  </m:sSupPr>
                                  <m:e>
                                    <m:r>
                                      <a:rPr lang="en-SG" sz="1400" i="1">
                                        <a:solidFill>
                                          <a:srgbClr val="C00000"/>
                                        </a:solidFill>
                                        <a:latin typeface="Cambria Math" panose="02040503050406030204" pitchFamily="18" charset="0"/>
                                      </a:rPr>
                                      <m:t>𝑠</m:t>
                                    </m:r>
                                  </m:e>
                                  <m:sup>
                                    <m:r>
                                      <a:rPr lang="en-SG" sz="1400" i="1">
                                        <a:solidFill>
                                          <a:srgbClr val="C00000"/>
                                        </a:solidFill>
                                        <a:latin typeface="Cambria Math" panose="02040503050406030204" pitchFamily="18" charset="0"/>
                                      </a:rPr>
                                      <m:t>′</m:t>
                                    </m:r>
                                  </m:sup>
                                </m:sSup>
                              </m:sub>
                            </m:sSub>
                          </m:e>
                        </m:d>
                        <m:r>
                          <a:rPr lang="en-SG" sz="1400" i="1">
                            <a:solidFill>
                              <a:srgbClr val="C00000"/>
                            </a:solidFill>
                            <a:latin typeface="Cambria Math" panose="02040503050406030204" pitchFamily="18" charset="0"/>
                          </a:rPr>
                          <m:t>, </m:t>
                        </m:r>
                        <m:sSub>
                          <m:sSubPr>
                            <m:ctrlPr>
                              <a:rPr lang="en-SG" sz="1400" i="1">
                                <a:solidFill>
                                  <a:srgbClr val="C00000"/>
                                </a:solidFill>
                                <a:latin typeface="Cambria Math" panose="02040503050406030204" pitchFamily="18" charset="0"/>
                              </a:rPr>
                            </m:ctrlPr>
                          </m:sSubPr>
                          <m:e>
                            <m:r>
                              <a:rPr lang="en-SG" sz="1400" i="1">
                                <a:solidFill>
                                  <a:srgbClr val="C00000"/>
                                </a:solidFill>
                                <a:latin typeface="Cambria Math" panose="02040503050406030204" pitchFamily="18" charset="0"/>
                              </a:rPr>
                              <m:t>𝑇</m:t>
                            </m:r>
                          </m:e>
                          <m:sub>
                            <m:r>
                              <a:rPr lang="en-SG" sz="1400" i="1">
                                <a:solidFill>
                                  <a:srgbClr val="C00000"/>
                                </a:solidFill>
                                <a:latin typeface="Cambria Math" panose="02040503050406030204" pitchFamily="18" charset="0"/>
                              </a:rPr>
                              <m:t>𝑠</m:t>
                            </m:r>
                          </m:sub>
                        </m:sSub>
                        <m:r>
                          <a:rPr lang="en-SG" sz="1400" i="1">
                            <a:solidFill>
                              <a:srgbClr val="C00000"/>
                            </a:solidFill>
                            <a:latin typeface="Cambria Math" panose="02040503050406030204" pitchFamily="18" charset="0"/>
                          </a:rPr>
                          <m:t>, </m:t>
                        </m:r>
                        <m:r>
                          <a:rPr lang="en-SG" sz="1400" i="1">
                            <a:solidFill>
                              <a:srgbClr val="C00000"/>
                            </a:solidFill>
                            <a:latin typeface="Cambria Math" panose="02040503050406030204" pitchFamily="18" charset="0"/>
                          </a:rPr>
                          <m:t>𝑘</m:t>
                        </m:r>
                      </m:oMath>
                    </m:oMathPara>
                  </a14:m>
                  <a:endParaRPr lang="en-SG" sz="1400" dirty="0"/>
                </a:p>
              </p:txBody>
            </p:sp>
          </mc:Choice>
          <mc:Fallback xmlns="">
            <p:sp>
              <p:nvSpPr>
                <p:cNvPr id="6" name="Rectangle 5"/>
                <p:cNvSpPr>
                  <a:spLocks noRot="1" noChangeAspect="1" noMove="1" noResize="1" noEditPoints="1" noAdjustHandles="1" noChangeArrowheads="1" noChangeShapeType="1" noTextEdit="1"/>
                </p:cNvSpPr>
                <p:nvPr/>
              </p:nvSpPr>
              <p:spPr>
                <a:xfrm>
                  <a:off x="5383739" y="5440680"/>
                  <a:ext cx="2096326" cy="413788"/>
                </a:xfrm>
                <a:prstGeom prst="rect">
                  <a:avLst/>
                </a:prstGeom>
                <a:blipFill>
                  <a:blip r:embed="rId4"/>
                  <a:stretch>
                    <a:fillRect/>
                  </a:stretch>
                </a:blipFill>
              </p:spPr>
              <p:txBody>
                <a:bodyPr/>
                <a:lstStyle/>
                <a:p>
                  <a:r>
                    <a:rPr lang="en-SG">
                      <a:noFill/>
                    </a:rPr>
                    <a:t> </a:t>
                  </a:r>
                </a:p>
              </p:txBody>
            </p:sp>
          </mc:Fallback>
        </mc:AlternateContent>
        <p:sp>
          <p:nvSpPr>
            <p:cNvPr id="7" name="Arrow: Left 6"/>
            <p:cNvSpPr/>
            <p:nvPr/>
          </p:nvSpPr>
          <p:spPr>
            <a:xfrm>
              <a:off x="5186515" y="5695529"/>
              <a:ext cx="2468880" cy="542224"/>
            </a:xfrm>
            <a:prstGeom prst="leftArrow">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400"/>
            </a:p>
          </p:txBody>
        </p:sp>
        <p:sp>
          <p:nvSpPr>
            <p:cNvPr id="8" name="Rectangle 7"/>
            <p:cNvSpPr/>
            <p:nvPr/>
          </p:nvSpPr>
          <p:spPr>
            <a:xfrm>
              <a:off x="2326845" y="5509260"/>
              <a:ext cx="2628900" cy="802640"/>
            </a:xfrm>
            <a:prstGeom prst="rect">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400" dirty="0">
                  <a:solidFill>
                    <a:srgbClr val="C00000"/>
                  </a:solidFill>
                </a:rPr>
                <a:t>Client</a:t>
              </a:r>
            </a:p>
          </p:txBody>
        </p:sp>
      </p:grpSp>
    </p:spTree>
    <p:extLst>
      <p:ext uri="{BB962C8B-B14F-4D97-AF65-F5344CB8AC3E}">
        <p14:creationId xmlns:p14="http://schemas.microsoft.com/office/powerpoint/2010/main" val="351030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…6</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99621" y="1690689"/>
                <a:ext cx="8132445" cy="3263504"/>
              </a:xfrm>
            </p:spPr>
            <p:txBody>
              <a:bodyPr>
                <a:noAutofit/>
              </a:bodyPr>
              <a:lstStyle/>
              <a:p>
                <a:pPr marL="0" indent="0">
                  <a:buNone/>
                </a:pPr>
                <a:r>
                  <a:rPr lang="en-SG" sz="2400" dirty="0">
                    <a:solidFill>
                      <a:srgbClr val="C00000"/>
                    </a:solidFill>
                  </a:rPr>
                  <a:t>The Client:</a:t>
                </a:r>
              </a:p>
              <a:p>
                <a:r>
                  <a:rPr lang="en-SG" sz="2400" dirty="0">
                    <a:solidFill>
                      <a:srgbClr val="C00000"/>
                    </a:solidFill>
                  </a:rPr>
                  <a:t>Client receive the puzzles and commits its resources into solving the puzzle.</a:t>
                </a:r>
              </a:p>
              <a:p>
                <a:r>
                  <a:rPr lang="en-SG" sz="2400" dirty="0">
                    <a:solidFill>
                      <a:srgbClr val="C00000"/>
                    </a:solidFill>
                  </a:rPr>
                  <a:t>Client verifies the timestamp </a:t>
                </a:r>
                <a14:m>
                  <m:oMath xmlns:m="http://schemas.openxmlformats.org/officeDocument/2006/math">
                    <m:sSub>
                      <m:sSubPr>
                        <m:ctrlPr>
                          <a:rPr lang="en-SG" sz="2400" i="1" smtClean="0">
                            <a:solidFill>
                              <a:srgbClr val="C00000"/>
                            </a:solidFill>
                            <a:latin typeface="Cambria Math" panose="02040503050406030204" pitchFamily="18" charset="0"/>
                          </a:rPr>
                        </m:ctrlPr>
                      </m:sSubPr>
                      <m:e>
                        <m:r>
                          <a:rPr lang="en-SG" sz="2400" b="0" i="1" smtClean="0">
                            <a:solidFill>
                              <a:srgbClr val="C00000"/>
                            </a:solidFill>
                            <a:latin typeface="Cambria Math" panose="02040503050406030204" pitchFamily="18" charset="0"/>
                          </a:rPr>
                          <m:t>𝑇</m:t>
                        </m:r>
                      </m:e>
                      <m:sub>
                        <m:r>
                          <a:rPr lang="en-SG" sz="2400" b="0" i="1" smtClean="0">
                            <a:solidFill>
                              <a:srgbClr val="C00000"/>
                            </a:solidFill>
                            <a:latin typeface="Cambria Math" panose="02040503050406030204" pitchFamily="18" charset="0"/>
                          </a:rPr>
                          <m:t>𝑠</m:t>
                        </m:r>
                      </m:sub>
                    </m:sSub>
                  </m:oMath>
                </a14:m>
                <a:r>
                  <a:rPr lang="en-SG" sz="2400" dirty="0">
                    <a:solidFill>
                      <a:srgbClr val="C00000"/>
                    </a:solidFill>
                  </a:rPr>
                  <a:t>.</a:t>
                </a:r>
              </a:p>
              <a:p>
                <a:r>
                  <a:rPr lang="en-SG" sz="2400" dirty="0">
                    <a:solidFill>
                      <a:srgbClr val="C00000"/>
                    </a:solidFill>
                  </a:rPr>
                  <a:t>Client generates two nonce </a:t>
                </a:r>
                <a14:m>
                  <m:oMath xmlns:m="http://schemas.openxmlformats.org/officeDocument/2006/math">
                    <m:sSub>
                      <m:sSubPr>
                        <m:ctrlPr>
                          <a:rPr lang="en-SG" sz="2400" i="1" smtClean="0">
                            <a:solidFill>
                              <a:srgbClr val="C00000"/>
                            </a:solidFill>
                            <a:latin typeface="Cambria Math" panose="02040503050406030204" pitchFamily="18" charset="0"/>
                          </a:rPr>
                        </m:ctrlPr>
                      </m:sSubPr>
                      <m:e>
                        <m:r>
                          <a:rPr lang="en-SG" sz="2400" b="0" i="1" smtClean="0">
                            <a:solidFill>
                              <a:srgbClr val="C00000"/>
                            </a:solidFill>
                            <a:latin typeface="Cambria Math" panose="02040503050406030204" pitchFamily="18" charset="0"/>
                          </a:rPr>
                          <m:t>𝑁</m:t>
                        </m:r>
                      </m:e>
                      <m:sub>
                        <m:r>
                          <a:rPr lang="en-SG" sz="2400" b="0" i="1" smtClean="0">
                            <a:solidFill>
                              <a:srgbClr val="C00000"/>
                            </a:solidFill>
                            <a:latin typeface="Cambria Math" panose="02040503050406030204" pitchFamily="18" charset="0"/>
                          </a:rPr>
                          <m:t>𝑐</m:t>
                        </m:r>
                      </m:sub>
                    </m:sSub>
                    <m:r>
                      <a:rPr lang="en-SG" sz="2400" b="0" i="1" smtClean="0">
                        <a:solidFill>
                          <a:srgbClr val="C00000"/>
                        </a:solidFill>
                        <a:latin typeface="Cambria Math" panose="02040503050406030204" pitchFamily="18" charset="0"/>
                      </a:rPr>
                      <m:t> </m:t>
                    </m:r>
                    <m:r>
                      <a:rPr lang="en-SG" sz="2400" b="0" i="1" smtClean="0">
                        <a:solidFill>
                          <a:srgbClr val="C00000"/>
                        </a:solidFill>
                        <a:latin typeface="Cambria Math" panose="02040503050406030204" pitchFamily="18" charset="0"/>
                      </a:rPr>
                      <m:t>𝑎𝑛𝑑</m:t>
                    </m:r>
                    <m:r>
                      <a:rPr lang="en-SG" sz="2400" b="0" i="1" smtClean="0">
                        <a:solidFill>
                          <a:srgbClr val="C00000"/>
                        </a:solidFill>
                        <a:latin typeface="Cambria Math" panose="02040503050406030204" pitchFamily="18" charset="0"/>
                      </a:rPr>
                      <m:t> </m:t>
                    </m:r>
                    <m:sSub>
                      <m:sSubPr>
                        <m:ctrlPr>
                          <a:rPr lang="en-SG" sz="2400" b="0" i="1" smtClean="0">
                            <a:solidFill>
                              <a:srgbClr val="C00000"/>
                            </a:solidFill>
                            <a:latin typeface="Cambria Math" panose="02040503050406030204" pitchFamily="18" charset="0"/>
                          </a:rPr>
                        </m:ctrlPr>
                      </m:sSubPr>
                      <m:e>
                        <m:r>
                          <a:rPr lang="en-SG" sz="2400" b="0" i="1" smtClean="0">
                            <a:solidFill>
                              <a:srgbClr val="C00000"/>
                            </a:solidFill>
                            <a:latin typeface="Cambria Math" panose="02040503050406030204" pitchFamily="18" charset="0"/>
                          </a:rPr>
                          <m:t>𝑁</m:t>
                        </m:r>
                      </m:e>
                      <m:sub>
                        <m:sSup>
                          <m:sSupPr>
                            <m:ctrlPr>
                              <a:rPr lang="en-SG" sz="2400" b="0" i="1" smtClean="0">
                                <a:solidFill>
                                  <a:srgbClr val="C00000"/>
                                </a:solidFill>
                                <a:latin typeface="Cambria Math" panose="02040503050406030204" pitchFamily="18" charset="0"/>
                              </a:rPr>
                            </m:ctrlPr>
                          </m:sSupPr>
                          <m:e>
                            <m:r>
                              <a:rPr lang="en-SG" sz="2400" b="0" i="1" smtClean="0">
                                <a:solidFill>
                                  <a:srgbClr val="C00000"/>
                                </a:solidFill>
                                <a:latin typeface="Cambria Math" panose="02040503050406030204" pitchFamily="18" charset="0"/>
                              </a:rPr>
                              <m:t>𝑐</m:t>
                            </m:r>
                          </m:e>
                          <m:sup>
                            <m:r>
                              <a:rPr lang="en-SG" sz="2400" b="0" i="1" smtClean="0">
                                <a:solidFill>
                                  <a:srgbClr val="C00000"/>
                                </a:solidFill>
                                <a:latin typeface="Cambria Math" panose="02040503050406030204" pitchFamily="18" charset="0"/>
                              </a:rPr>
                              <m:t>′</m:t>
                            </m:r>
                          </m:sup>
                        </m:sSup>
                      </m:sub>
                    </m:sSub>
                  </m:oMath>
                </a14:m>
                <a:endParaRPr lang="en-SG" sz="2400" dirty="0">
                  <a:solidFill>
                    <a:srgbClr val="C00000"/>
                  </a:solidFill>
                </a:endParaRPr>
              </a:p>
              <a:p>
                <a:r>
                  <a:rPr lang="en-SG" sz="2400" dirty="0">
                    <a:solidFill>
                      <a:srgbClr val="C00000"/>
                    </a:solidFill>
                  </a:rPr>
                  <a:t>Client finds </a:t>
                </a:r>
                <a14:m>
                  <m:oMath xmlns:m="http://schemas.openxmlformats.org/officeDocument/2006/math">
                    <m:r>
                      <a:rPr lang="en-SG" sz="2400" i="1" dirty="0" smtClean="0">
                        <a:solidFill>
                          <a:srgbClr val="C00000"/>
                        </a:solidFill>
                        <a:latin typeface="Cambria Math" panose="02040503050406030204" pitchFamily="18" charset="0"/>
                      </a:rPr>
                      <m:t>𝑌</m:t>
                    </m:r>
                  </m:oMath>
                </a14:m>
                <a:r>
                  <a:rPr lang="en-SG" sz="2400" dirty="0">
                    <a:solidFill>
                      <a:srgbClr val="C00000"/>
                    </a:solidFill>
                  </a:rPr>
                  <a:t> such that </a:t>
                </a:r>
                <a14:m>
                  <m:oMath xmlns:m="http://schemas.openxmlformats.org/officeDocument/2006/math">
                    <m:r>
                      <a:rPr lang="en-SG" sz="2400" b="0" i="1" smtClean="0">
                        <a:solidFill>
                          <a:srgbClr val="C00000"/>
                        </a:solidFill>
                        <a:latin typeface="Cambria Math" panose="02040503050406030204" pitchFamily="18" charset="0"/>
                      </a:rPr>
                      <m:t>h</m:t>
                    </m:r>
                    <m:d>
                      <m:dPr>
                        <m:ctrlPr>
                          <a:rPr lang="en-SG" sz="2400" b="0" i="1" smtClean="0">
                            <a:solidFill>
                              <a:srgbClr val="C00000"/>
                            </a:solidFill>
                            <a:latin typeface="Cambria Math" panose="02040503050406030204" pitchFamily="18" charset="0"/>
                          </a:rPr>
                        </m:ctrlPr>
                      </m:dPr>
                      <m:e>
                        <m:r>
                          <a:rPr lang="en-SG" sz="2400" b="0" i="1" smtClean="0">
                            <a:solidFill>
                              <a:srgbClr val="C00000"/>
                            </a:solidFill>
                            <a:latin typeface="Cambria Math" panose="02040503050406030204" pitchFamily="18" charset="0"/>
                          </a:rPr>
                          <m:t>1,</m:t>
                        </m:r>
                        <m:r>
                          <a:rPr lang="en-SG" sz="2400" b="0" i="1" smtClean="0">
                            <a:solidFill>
                              <a:srgbClr val="C00000"/>
                            </a:solidFill>
                            <a:latin typeface="Cambria Math" panose="02040503050406030204" pitchFamily="18" charset="0"/>
                          </a:rPr>
                          <m:t>𝐶</m:t>
                        </m:r>
                        <m:r>
                          <a:rPr lang="en-SG" sz="2400" b="0" i="1" smtClean="0">
                            <a:solidFill>
                              <a:srgbClr val="C00000"/>
                            </a:solidFill>
                            <a:latin typeface="Cambria Math" panose="02040503050406030204" pitchFamily="18" charset="0"/>
                          </a:rPr>
                          <m:t>,</m:t>
                        </m:r>
                        <m:sSub>
                          <m:sSubPr>
                            <m:ctrlPr>
                              <a:rPr lang="en-SG" sz="2400" b="0" i="1" smtClean="0">
                                <a:solidFill>
                                  <a:srgbClr val="C00000"/>
                                </a:solidFill>
                                <a:latin typeface="Cambria Math" panose="02040503050406030204" pitchFamily="18" charset="0"/>
                              </a:rPr>
                            </m:ctrlPr>
                          </m:sSubPr>
                          <m:e>
                            <m:r>
                              <a:rPr lang="en-SG" sz="2400" b="0" i="1" smtClean="0">
                                <a:solidFill>
                                  <a:srgbClr val="C00000"/>
                                </a:solidFill>
                                <a:latin typeface="Cambria Math" panose="02040503050406030204" pitchFamily="18" charset="0"/>
                              </a:rPr>
                              <m:t>𝑁</m:t>
                            </m:r>
                          </m:e>
                          <m:sub>
                            <m:r>
                              <a:rPr lang="en-SG" sz="2400" b="0" i="1" smtClean="0">
                                <a:solidFill>
                                  <a:srgbClr val="C00000"/>
                                </a:solidFill>
                                <a:latin typeface="Cambria Math" panose="02040503050406030204" pitchFamily="18" charset="0"/>
                              </a:rPr>
                              <m:t>𝑠</m:t>
                            </m:r>
                          </m:sub>
                        </m:sSub>
                        <m:r>
                          <a:rPr lang="en-SG" sz="2400" b="0" i="1" smtClean="0">
                            <a:solidFill>
                              <a:srgbClr val="C00000"/>
                            </a:solidFill>
                            <a:latin typeface="Cambria Math" panose="02040503050406030204" pitchFamily="18" charset="0"/>
                          </a:rPr>
                          <m:t>,</m:t>
                        </m:r>
                        <m:sSub>
                          <m:sSubPr>
                            <m:ctrlPr>
                              <a:rPr lang="en-SG" sz="2400" b="0" i="1" smtClean="0">
                                <a:solidFill>
                                  <a:srgbClr val="C00000"/>
                                </a:solidFill>
                                <a:latin typeface="Cambria Math" panose="02040503050406030204" pitchFamily="18" charset="0"/>
                              </a:rPr>
                            </m:ctrlPr>
                          </m:sSubPr>
                          <m:e>
                            <m:r>
                              <a:rPr lang="en-SG" sz="2400" b="0" i="1" smtClean="0">
                                <a:solidFill>
                                  <a:srgbClr val="C00000"/>
                                </a:solidFill>
                                <a:latin typeface="Cambria Math" panose="02040503050406030204" pitchFamily="18" charset="0"/>
                              </a:rPr>
                              <m:t>𝑁</m:t>
                            </m:r>
                          </m:e>
                          <m:sub>
                            <m:r>
                              <a:rPr lang="en-SG" sz="2400" b="0" i="1" smtClean="0">
                                <a:solidFill>
                                  <a:srgbClr val="C00000"/>
                                </a:solidFill>
                                <a:latin typeface="Cambria Math" panose="02040503050406030204" pitchFamily="18" charset="0"/>
                              </a:rPr>
                              <m:t>𝑐</m:t>
                            </m:r>
                          </m:sub>
                        </m:sSub>
                        <m:r>
                          <a:rPr lang="en-SG" sz="2400" b="0" i="1" smtClean="0">
                            <a:solidFill>
                              <a:srgbClr val="C00000"/>
                            </a:solidFill>
                            <a:latin typeface="Cambria Math" panose="02040503050406030204" pitchFamily="18" charset="0"/>
                          </a:rPr>
                          <m:t>,</m:t>
                        </m:r>
                        <m:r>
                          <a:rPr lang="en-SG" sz="2400" b="0" i="1" smtClean="0">
                            <a:solidFill>
                              <a:srgbClr val="C00000"/>
                            </a:solidFill>
                            <a:latin typeface="Cambria Math" panose="02040503050406030204" pitchFamily="18" charset="0"/>
                          </a:rPr>
                          <m:t>𝑌</m:t>
                        </m:r>
                      </m:e>
                    </m:d>
                    <m:r>
                      <a:rPr lang="en-SG" sz="2400" b="0" i="1" smtClean="0">
                        <a:solidFill>
                          <a:srgbClr val="C00000"/>
                        </a:solidFill>
                        <a:latin typeface="Cambria Math" panose="02040503050406030204" pitchFamily="18" charset="0"/>
                      </a:rPr>
                      <m:t>=000…000</m:t>
                    </m:r>
                    <m:r>
                      <a:rPr lang="en-SG" sz="2400" b="0" i="1" smtClean="0">
                        <a:solidFill>
                          <a:srgbClr val="C00000"/>
                        </a:solidFill>
                        <a:latin typeface="Cambria Math" panose="02040503050406030204" pitchFamily="18" charset="0"/>
                      </a:rPr>
                      <m:t>𝑋</m:t>
                    </m:r>
                  </m:oMath>
                </a14:m>
                <a:r>
                  <a:rPr lang="en-SG" sz="2400" dirty="0">
                    <a:solidFill>
                      <a:srgbClr val="C00000"/>
                    </a:solidFill>
                  </a:rPr>
                  <a:t>, where </a:t>
                </a:r>
                <a14:m>
                  <m:oMath xmlns:m="http://schemas.openxmlformats.org/officeDocument/2006/math">
                    <m:r>
                      <a:rPr lang="en-SG" sz="2400" i="1" dirty="0" smtClean="0">
                        <a:solidFill>
                          <a:srgbClr val="C00000"/>
                        </a:solidFill>
                        <a:latin typeface="Cambria Math" panose="02040503050406030204" pitchFamily="18" charset="0"/>
                      </a:rPr>
                      <m:t>000…000</m:t>
                    </m:r>
                  </m:oMath>
                </a14:m>
                <a:r>
                  <a:rPr lang="en-SG" sz="2400" dirty="0">
                    <a:solidFill>
                      <a:srgbClr val="C00000"/>
                    </a:solidFill>
                  </a:rPr>
                  <a:t> denotes </a:t>
                </a:r>
                <a14:m>
                  <m:oMath xmlns:m="http://schemas.openxmlformats.org/officeDocument/2006/math">
                    <m:r>
                      <a:rPr lang="en-SG" sz="2400" b="0" i="1" smtClean="0">
                        <a:solidFill>
                          <a:srgbClr val="C00000"/>
                        </a:solidFill>
                        <a:latin typeface="Cambria Math" panose="02040503050406030204" pitchFamily="18" charset="0"/>
                      </a:rPr>
                      <m:t>𝑘</m:t>
                    </m:r>
                    <m:r>
                      <a:rPr lang="en-SG" sz="2400" b="0" i="1" smtClean="0">
                        <a:solidFill>
                          <a:srgbClr val="C00000"/>
                        </a:solidFill>
                        <a:latin typeface="Cambria Math" panose="02040503050406030204" pitchFamily="18" charset="0"/>
                      </a:rPr>
                      <m:t> </m:t>
                    </m:r>
                    <m:sSup>
                      <m:sSupPr>
                        <m:ctrlPr>
                          <a:rPr lang="en-SG" sz="2400" b="0" i="1" smtClean="0">
                            <a:solidFill>
                              <a:srgbClr val="C00000"/>
                            </a:solidFill>
                            <a:latin typeface="Cambria Math" panose="02040503050406030204" pitchFamily="18" charset="0"/>
                          </a:rPr>
                        </m:ctrlPr>
                      </m:sSupPr>
                      <m:e>
                        <m:r>
                          <a:rPr lang="en-SG" sz="2400" b="0" i="1" smtClean="0">
                            <a:solidFill>
                              <a:srgbClr val="C00000"/>
                            </a:solidFill>
                            <a:latin typeface="Cambria Math" panose="02040503050406030204" pitchFamily="18" charset="0"/>
                          </a:rPr>
                          <m:t>0</m:t>
                        </m:r>
                      </m:e>
                      <m:sup>
                        <m:r>
                          <a:rPr lang="en-SG" sz="2400" b="0" i="1" smtClean="0">
                            <a:solidFill>
                              <a:srgbClr val="C00000"/>
                            </a:solidFill>
                            <a:latin typeface="Cambria Math" panose="02040503050406030204" pitchFamily="18" charset="0"/>
                          </a:rPr>
                          <m:t>′</m:t>
                        </m:r>
                      </m:sup>
                    </m:sSup>
                    <m:r>
                      <a:rPr lang="en-SG" sz="2400" b="0" i="1" smtClean="0">
                        <a:solidFill>
                          <a:srgbClr val="C00000"/>
                        </a:solidFill>
                        <a:latin typeface="Cambria Math" panose="02040503050406030204" pitchFamily="18" charset="0"/>
                      </a:rPr>
                      <m:t>𝑠</m:t>
                    </m:r>
                  </m:oMath>
                </a14:m>
                <a:r>
                  <a:rPr lang="en-SG" sz="2400" dirty="0">
                    <a:solidFill>
                      <a:srgbClr val="C00000"/>
                    </a:solidFill>
                  </a:rPr>
                  <a:t>, and </a:t>
                </a:r>
                <a14:m>
                  <m:oMath xmlns:m="http://schemas.openxmlformats.org/officeDocument/2006/math">
                    <m:r>
                      <a:rPr lang="en-SG" sz="2400" i="1" dirty="0" smtClean="0">
                        <a:solidFill>
                          <a:srgbClr val="C00000"/>
                        </a:solidFill>
                        <a:latin typeface="Cambria Math" panose="02040503050406030204" pitchFamily="18" charset="0"/>
                      </a:rPr>
                      <m:t>𝑋</m:t>
                    </m:r>
                  </m:oMath>
                </a14:m>
                <a:r>
                  <a:rPr lang="en-SG" sz="2400" dirty="0">
                    <a:solidFill>
                      <a:srgbClr val="C00000"/>
                    </a:solidFill>
                  </a:rPr>
                  <a:t> can be any value.</a:t>
                </a:r>
              </a:p>
              <a:p>
                <a:r>
                  <a:rPr lang="en-SG" sz="2400" dirty="0">
                    <a:solidFill>
                      <a:srgbClr val="C00000"/>
                    </a:solidFill>
                  </a:rPr>
                  <a:t>Client finds the second solution </a:t>
                </a:r>
                <a14:m>
                  <m:oMath xmlns:m="http://schemas.openxmlformats.org/officeDocument/2006/math">
                    <m:sSup>
                      <m:sSupPr>
                        <m:ctrlPr>
                          <a:rPr lang="en-SG" sz="2400" i="1" smtClean="0">
                            <a:solidFill>
                              <a:srgbClr val="C00000"/>
                            </a:solidFill>
                            <a:latin typeface="Cambria Math" panose="02040503050406030204" pitchFamily="18" charset="0"/>
                          </a:rPr>
                        </m:ctrlPr>
                      </m:sSupPr>
                      <m:e>
                        <m:r>
                          <a:rPr lang="en-SG" sz="2400" b="0" i="1" smtClean="0">
                            <a:solidFill>
                              <a:srgbClr val="C00000"/>
                            </a:solidFill>
                            <a:latin typeface="Cambria Math" panose="02040503050406030204" pitchFamily="18" charset="0"/>
                          </a:rPr>
                          <m:t>𝑌</m:t>
                        </m:r>
                      </m:e>
                      <m:sup>
                        <m:r>
                          <a:rPr lang="en-SG" sz="2400" b="0" i="1" smtClean="0">
                            <a:solidFill>
                              <a:srgbClr val="C00000"/>
                            </a:solidFill>
                            <a:latin typeface="Cambria Math" panose="02040503050406030204" pitchFamily="18" charset="0"/>
                          </a:rPr>
                          <m:t>′</m:t>
                        </m:r>
                      </m:sup>
                    </m:sSup>
                  </m:oMath>
                </a14:m>
                <a:r>
                  <a:rPr lang="en-SG" sz="2400" dirty="0">
                    <a:solidFill>
                      <a:srgbClr val="C00000"/>
                    </a:solidFill>
                  </a:rPr>
                  <a:t> such that </a:t>
                </a:r>
                <a14:m>
                  <m:oMath xmlns:m="http://schemas.openxmlformats.org/officeDocument/2006/math">
                    <m:r>
                      <a:rPr lang="en-SG" sz="2400" b="0" i="1" smtClean="0">
                        <a:solidFill>
                          <a:srgbClr val="C00000"/>
                        </a:solidFill>
                        <a:latin typeface="Cambria Math" panose="02040503050406030204" pitchFamily="18" charset="0"/>
                      </a:rPr>
                      <m:t>h</m:t>
                    </m:r>
                    <m:d>
                      <m:dPr>
                        <m:ctrlPr>
                          <a:rPr lang="en-SG" sz="2400" b="0" i="1" smtClean="0">
                            <a:solidFill>
                              <a:srgbClr val="C00000"/>
                            </a:solidFill>
                            <a:latin typeface="Cambria Math" panose="02040503050406030204" pitchFamily="18" charset="0"/>
                          </a:rPr>
                        </m:ctrlPr>
                      </m:dPr>
                      <m:e>
                        <m:r>
                          <a:rPr lang="en-SG" sz="2400" b="0" i="1" smtClean="0">
                            <a:solidFill>
                              <a:srgbClr val="C00000"/>
                            </a:solidFill>
                            <a:latin typeface="Cambria Math" panose="02040503050406030204" pitchFamily="18" charset="0"/>
                          </a:rPr>
                          <m:t>2,</m:t>
                        </m:r>
                        <m:r>
                          <a:rPr lang="en-SG" sz="2400" b="0" i="1" smtClean="0">
                            <a:solidFill>
                              <a:srgbClr val="C00000"/>
                            </a:solidFill>
                            <a:latin typeface="Cambria Math" panose="02040503050406030204" pitchFamily="18" charset="0"/>
                          </a:rPr>
                          <m:t>𝐶</m:t>
                        </m:r>
                        <m:r>
                          <a:rPr lang="en-SG" sz="2400" b="0" i="1" smtClean="0">
                            <a:solidFill>
                              <a:srgbClr val="C00000"/>
                            </a:solidFill>
                            <a:latin typeface="Cambria Math" panose="02040503050406030204" pitchFamily="18" charset="0"/>
                          </a:rPr>
                          <m:t>,</m:t>
                        </m:r>
                        <m:sSub>
                          <m:sSubPr>
                            <m:ctrlPr>
                              <a:rPr lang="en-SG" sz="2400" b="0" i="1" smtClean="0">
                                <a:solidFill>
                                  <a:srgbClr val="C00000"/>
                                </a:solidFill>
                                <a:latin typeface="Cambria Math" panose="02040503050406030204" pitchFamily="18" charset="0"/>
                              </a:rPr>
                            </m:ctrlPr>
                          </m:sSubPr>
                          <m:e>
                            <m:r>
                              <a:rPr lang="en-SG" sz="2400" b="0" i="1" smtClean="0">
                                <a:solidFill>
                                  <a:srgbClr val="C00000"/>
                                </a:solidFill>
                                <a:latin typeface="Cambria Math" panose="02040503050406030204" pitchFamily="18" charset="0"/>
                              </a:rPr>
                              <m:t>𝑁</m:t>
                            </m:r>
                          </m:e>
                          <m:sub>
                            <m:sSup>
                              <m:sSupPr>
                                <m:ctrlPr>
                                  <a:rPr lang="en-SG" sz="2400" b="0" i="1" smtClean="0">
                                    <a:solidFill>
                                      <a:srgbClr val="C00000"/>
                                    </a:solidFill>
                                    <a:latin typeface="Cambria Math" panose="02040503050406030204" pitchFamily="18" charset="0"/>
                                  </a:rPr>
                                </m:ctrlPr>
                              </m:sSupPr>
                              <m:e>
                                <m:r>
                                  <a:rPr lang="en-SG" sz="2400" b="0" i="1" smtClean="0">
                                    <a:solidFill>
                                      <a:srgbClr val="C00000"/>
                                    </a:solidFill>
                                    <a:latin typeface="Cambria Math" panose="02040503050406030204" pitchFamily="18" charset="0"/>
                                  </a:rPr>
                                  <m:t>𝑠</m:t>
                                </m:r>
                              </m:e>
                              <m:sup>
                                <m:r>
                                  <a:rPr lang="en-SG" sz="2400" b="0" i="1" smtClean="0">
                                    <a:solidFill>
                                      <a:srgbClr val="C00000"/>
                                    </a:solidFill>
                                    <a:latin typeface="Cambria Math" panose="02040503050406030204" pitchFamily="18" charset="0"/>
                                  </a:rPr>
                                  <m:t>′</m:t>
                                </m:r>
                              </m:sup>
                            </m:sSup>
                          </m:sub>
                        </m:sSub>
                        <m:r>
                          <a:rPr lang="en-SG" sz="2400" b="0" i="1" smtClean="0">
                            <a:solidFill>
                              <a:srgbClr val="C00000"/>
                            </a:solidFill>
                            <a:latin typeface="Cambria Math" panose="02040503050406030204" pitchFamily="18" charset="0"/>
                          </a:rPr>
                          <m:t>,</m:t>
                        </m:r>
                        <m:sSub>
                          <m:sSubPr>
                            <m:ctrlPr>
                              <a:rPr lang="en-SG" sz="2400" b="0" i="1" smtClean="0">
                                <a:solidFill>
                                  <a:srgbClr val="C00000"/>
                                </a:solidFill>
                                <a:latin typeface="Cambria Math" panose="02040503050406030204" pitchFamily="18" charset="0"/>
                              </a:rPr>
                            </m:ctrlPr>
                          </m:sSubPr>
                          <m:e>
                            <m:r>
                              <a:rPr lang="en-SG" sz="2400" b="0" i="1" smtClean="0">
                                <a:solidFill>
                                  <a:srgbClr val="C00000"/>
                                </a:solidFill>
                                <a:latin typeface="Cambria Math" panose="02040503050406030204" pitchFamily="18" charset="0"/>
                              </a:rPr>
                              <m:t>𝑁</m:t>
                            </m:r>
                          </m:e>
                          <m:sub>
                            <m:sSup>
                              <m:sSupPr>
                                <m:ctrlPr>
                                  <a:rPr lang="en-SG" sz="2400" b="0" i="1" smtClean="0">
                                    <a:solidFill>
                                      <a:srgbClr val="C00000"/>
                                    </a:solidFill>
                                    <a:latin typeface="Cambria Math" panose="02040503050406030204" pitchFamily="18" charset="0"/>
                                  </a:rPr>
                                </m:ctrlPr>
                              </m:sSupPr>
                              <m:e>
                                <m:r>
                                  <a:rPr lang="en-SG" sz="2400" b="0" i="1" smtClean="0">
                                    <a:solidFill>
                                      <a:srgbClr val="C00000"/>
                                    </a:solidFill>
                                    <a:latin typeface="Cambria Math" panose="02040503050406030204" pitchFamily="18" charset="0"/>
                                  </a:rPr>
                                  <m:t>𝑐</m:t>
                                </m:r>
                              </m:e>
                              <m:sup>
                                <m:r>
                                  <a:rPr lang="en-SG" sz="2400" b="0" i="1" smtClean="0">
                                    <a:solidFill>
                                      <a:srgbClr val="C00000"/>
                                    </a:solidFill>
                                    <a:latin typeface="Cambria Math" panose="02040503050406030204" pitchFamily="18" charset="0"/>
                                  </a:rPr>
                                  <m:t>′</m:t>
                                </m:r>
                              </m:sup>
                            </m:sSup>
                          </m:sub>
                        </m:sSub>
                        <m:r>
                          <a:rPr lang="en-SG" sz="2400" b="0" i="1" smtClean="0">
                            <a:solidFill>
                              <a:srgbClr val="C00000"/>
                            </a:solidFill>
                            <a:latin typeface="Cambria Math" panose="02040503050406030204" pitchFamily="18" charset="0"/>
                          </a:rPr>
                          <m:t>,</m:t>
                        </m:r>
                        <m:sSup>
                          <m:sSupPr>
                            <m:ctrlPr>
                              <a:rPr lang="en-SG" sz="2400" b="0" i="1" smtClean="0">
                                <a:solidFill>
                                  <a:srgbClr val="C00000"/>
                                </a:solidFill>
                                <a:latin typeface="Cambria Math" panose="02040503050406030204" pitchFamily="18" charset="0"/>
                              </a:rPr>
                            </m:ctrlPr>
                          </m:sSupPr>
                          <m:e>
                            <m:r>
                              <a:rPr lang="en-SG" sz="2400" b="0" i="1" smtClean="0">
                                <a:solidFill>
                                  <a:srgbClr val="C00000"/>
                                </a:solidFill>
                                <a:latin typeface="Cambria Math" panose="02040503050406030204" pitchFamily="18" charset="0"/>
                              </a:rPr>
                              <m:t>𝑌</m:t>
                            </m:r>
                          </m:e>
                          <m:sup>
                            <m:r>
                              <a:rPr lang="en-SG" sz="2400" b="0" i="1" smtClean="0">
                                <a:solidFill>
                                  <a:srgbClr val="C00000"/>
                                </a:solidFill>
                                <a:latin typeface="Cambria Math" panose="02040503050406030204" pitchFamily="18" charset="0"/>
                              </a:rPr>
                              <m:t>′</m:t>
                            </m:r>
                          </m:sup>
                        </m:sSup>
                      </m:e>
                    </m:d>
                    <m:r>
                      <a:rPr lang="en-SG" sz="2400" b="0" i="1" smtClean="0">
                        <a:solidFill>
                          <a:srgbClr val="C00000"/>
                        </a:solidFill>
                        <a:latin typeface="Cambria Math" panose="02040503050406030204" pitchFamily="18" charset="0"/>
                      </a:rPr>
                      <m:t>=000…000</m:t>
                    </m:r>
                    <m:r>
                      <a:rPr lang="en-SG" sz="2400" b="0" i="1" smtClean="0">
                        <a:solidFill>
                          <a:srgbClr val="C00000"/>
                        </a:solidFill>
                        <a:latin typeface="Cambria Math" panose="02040503050406030204" pitchFamily="18" charset="0"/>
                      </a:rPr>
                      <m:t>𝑋</m:t>
                    </m:r>
                  </m:oMath>
                </a14:m>
                <a:r>
                  <a:rPr lang="en-SG" sz="2400" dirty="0">
                    <a:solidFill>
                      <a:srgbClr val="C00000"/>
                    </a:solidFill>
                  </a:rPr>
                  <a:t>, where </a:t>
                </a:r>
                <a14:m>
                  <m:oMath xmlns:m="http://schemas.openxmlformats.org/officeDocument/2006/math">
                    <m:r>
                      <a:rPr lang="en-SG" sz="2400" i="1" dirty="0" smtClean="0">
                        <a:solidFill>
                          <a:srgbClr val="C00000"/>
                        </a:solidFill>
                        <a:latin typeface="Cambria Math" panose="02040503050406030204" pitchFamily="18" charset="0"/>
                      </a:rPr>
                      <m:t>000…000 </m:t>
                    </m:r>
                  </m:oMath>
                </a14:m>
                <a:r>
                  <a:rPr lang="en-SG" sz="2400" dirty="0">
                    <a:solidFill>
                      <a:srgbClr val="C00000"/>
                    </a:solidFill>
                  </a:rPr>
                  <a:t>denotes </a:t>
                </a:r>
                <a14:m>
                  <m:oMath xmlns:m="http://schemas.openxmlformats.org/officeDocument/2006/math">
                    <m:r>
                      <a:rPr lang="en-SG" sz="2400" b="0" i="1" smtClean="0">
                        <a:solidFill>
                          <a:srgbClr val="C00000"/>
                        </a:solidFill>
                        <a:latin typeface="Cambria Math" panose="02040503050406030204" pitchFamily="18" charset="0"/>
                      </a:rPr>
                      <m:t>𝑘</m:t>
                    </m:r>
                    <m:r>
                      <a:rPr lang="en-SG" sz="2400" b="0" i="1" smtClean="0">
                        <a:solidFill>
                          <a:srgbClr val="C00000"/>
                        </a:solidFill>
                        <a:latin typeface="Cambria Math" panose="02040503050406030204" pitchFamily="18" charset="0"/>
                      </a:rPr>
                      <m:t> </m:t>
                    </m:r>
                    <m:sSup>
                      <m:sSupPr>
                        <m:ctrlPr>
                          <a:rPr lang="en-SG" sz="2400" b="0" i="1" smtClean="0">
                            <a:solidFill>
                              <a:srgbClr val="C00000"/>
                            </a:solidFill>
                            <a:latin typeface="Cambria Math" panose="02040503050406030204" pitchFamily="18" charset="0"/>
                          </a:rPr>
                        </m:ctrlPr>
                      </m:sSupPr>
                      <m:e>
                        <m:r>
                          <a:rPr lang="en-SG" sz="2400" b="0" i="1" smtClean="0">
                            <a:solidFill>
                              <a:srgbClr val="C00000"/>
                            </a:solidFill>
                            <a:latin typeface="Cambria Math" panose="02040503050406030204" pitchFamily="18" charset="0"/>
                          </a:rPr>
                          <m:t>0</m:t>
                        </m:r>
                      </m:e>
                      <m:sup>
                        <m:r>
                          <a:rPr lang="en-SG" sz="2400" b="0" i="1" smtClean="0">
                            <a:solidFill>
                              <a:srgbClr val="C00000"/>
                            </a:solidFill>
                            <a:latin typeface="Cambria Math" panose="02040503050406030204" pitchFamily="18" charset="0"/>
                          </a:rPr>
                          <m:t>′</m:t>
                        </m:r>
                      </m:sup>
                    </m:sSup>
                    <m:r>
                      <a:rPr lang="en-SG" sz="2400" b="0" i="1" smtClean="0">
                        <a:solidFill>
                          <a:srgbClr val="C00000"/>
                        </a:solidFill>
                        <a:latin typeface="Cambria Math" panose="02040503050406030204" pitchFamily="18" charset="0"/>
                      </a:rPr>
                      <m:t>𝑠</m:t>
                    </m:r>
                  </m:oMath>
                </a14:m>
                <a:r>
                  <a:rPr lang="en-SG" sz="2400" dirty="0">
                    <a:solidFill>
                      <a:srgbClr val="C00000"/>
                    </a:solidFill>
                  </a:rPr>
                  <a:t>, and </a:t>
                </a:r>
                <a14:m>
                  <m:oMath xmlns:m="http://schemas.openxmlformats.org/officeDocument/2006/math">
                    <m:r>
                      <a:rPr lang="en-SG" sz="2400" i="1" dirty="0" smtClean="0">
                        <a:solidFill>
                          <a:srgbClr val="C00000"/>
                        </a:solidFill>
                        <a:latin typeface="Cambria Math" panose="02040503050406030204" pitchFamily="18" charset="0"/>
                      </a:rPr>
                      <m:t>𝑋</m:t>
                    </m:r>
                  </m:oMath>
                </a14:m>
                <a:r>
                  <a:rPr lang="en-SG" sz="2400" dirty="0">
                    <a:solidFill>
                      <a:srgbClr val="C00000"/>
                    </a:solidFill>
                  </a:rPr>
                  <a:t> can be any value.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99621" y="1690689"/>
                <a:ext cx="8132445" cy="3263504"/>
              </a:xfrm>
              <a:blipFill>
                <a:blip r:embed="rId2"/>
                <a:stretch>
                  <a:fillRect l="-1124" t="-2612" b="-27425"/>
                </a:stretch>
              </a:blipFill>
            </p:spPr>
            <p:txBody>
              <a:bodyPr/>
              <a:lstStyle/>
              <a:p>
                <a:r>
                  <a:rPr lang="en-SG">
                    <a:noFill/>
                  </a:rPr>
                  <a:t> </a:t>
                </a:r>
              </a:p>
            </p:txBody>
          </p:sp>
        </mc:Fallback>
      </mc:AlternateContent>
      <p:sp>
        <p:nvSpPr>
          <p:cNvPr id="5" name="Rectangle 4"/>
          <p:cNvSpPr/>
          <p:nvPr/>
        </p:nvSpPr>
        <p:spPr>
          <a:xfrm>
            <a:off x="628650" y="5956103"/>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30903519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…7</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685271"/>
                <a:ext cx="7886700" cy="788194"/>
              </a:xfrm>
            </p:spPr>
            <p:txBody>
              <a:bodyPr>
                <a:normAutofit fontScale="92500" lnSpcReduction="10000"/>
              </a:bodyPr>
              <a:lstStyle/>
              <a:p>
                <a:r>
                  <a:rPr lang="en-SG" dirty="0">
                    <a:solidFill>
                      <a:srgbClr val="C00000"/>
                    </a:solidFill>
                  </a:rPr>
                  <a:t>Client sends the solutions (solved puzzles) </a:t>
                </a:r>
                <a14:m>
                  <m:oMath xmlns:m="http://schemas.openxmlformats.org/officeDocument/2006/math">
                    <m:d>
                      <m:dPr>
                        <m:ctrlPr>
                          <a:rPr lang="en-SG" i="1" smtClean="0">
                            <a:solidFill>
                              <a:srgbClr val="C00000"/>
                            </a:solidFill>
                            <a:latin typeface="Cambria Math" panose="02040503050406030204" pitchFamily="18" charset="0"/>
                          </a:rPr>
                        </m:ctrlPr>
                      </m:dPr>
                      <m:e>
                        <m:r>
                          <a:rPr lang="en-SG" b="0" i="1" smtClean="0">
                            <a:solidFill>
                              <a:srgbClr val="C00000"/>
                            </a:solidFill>
                            <a:latin typeface="Cambria Math" panose="02040503050406030204" pitchFamily="18" charset="0"/>
                          </a:rPr>
                          <m:t>𝑆</m:t>
                        </m:r>
                        <m:r>
                          <a:rPr lang="en-SG" b="0" i="1" smtClean="0">
                            <a:solidFill>
                              <a:srgbClr val="C00000"/>
                            </a:solidFill>
                            <a:latin typeface="Cambria Math" panose="02040503050406030204" pitchFamily="18" charset="0"/>
                          </a:rPr>
                          <m:t>,1,</m:t>
                        </m:r>
                        <m:r>
                          <a:rPr lang="en-SG" b="0" i="1" smtClean="0">
                            <a:solidFill>
                              <a:srgbClr val="C00000"/>
                            </a:solidFill>
                            <a:latin typeface="Cambria Math" panose="02040503050406030204" pitchFamily="18" charset="0"/>
                          </a:rPr>
                          <m:t>𝐶</m:t>
                        </m:r>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𝑠</m:t>
                            </m:r>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𝑐</m:t>
                            </m:r>
                          </m:sub>
                        </m:sSub>
                        <m:r>
                          <a:rPr lang="en-SG" b="0" i="1" smtClean="0">
                            <a:solidFill>
                              <a:srgbClr val="C00000"/>
                            </a:solidFill>
                            <a:latin typeface="Cambria Math" panose="02040503050406030204" pitchFamily="18" charset="0"/>
                          </a:rPr>
                          <m:t>,</m:t>
                        </m:r>
                        <m:r>
                          <a:rPr lang="en-SG" b="0" i="1" smtClean="0">
                            <a:solidFill>
                              <a:srgbClr val="C00000"/>
                            </a:solidFill>
                            <a:latin typeface="Cambria Math" panose="02040503050406030204" pitchFamily="18" charset="0"/>
                          </a:rPr>
                          <m:t>𝑌</m:t>
                        </m:r>
                      </m:e>
                    </m:d>
                    <m:r>
                      <a:rPr lang="en-SG" b="0" i="1" smtClean="0">
                        <a:solidFill>
                          <a:srgbClr val="C00000"/>
                        </a:solidFill>
                        <a:latin typeface="Cambria Math" panose="02040503050406030204" pitchFamily="18" charset="0"/>
                      </a:rPr>
                      <m:t> </m:t>
                    </m:r>
                    <m:r>
                      <a:rPr lang="en-SG" b="0" i="1" smtClean="0">
                        <a:solidFill>
                          <a:srgbClr val="C00000"/>
                        </a:solidFill>
                        <a:latin typeface="Cambria Math" panose="02040503050406030204" pitchFamily="18" charset="0"/>
                      </a:rPr>
                      <m:t>𝑎𝑛𝑑</m:t>
                    </m:r>
                    <m:r>
                      <a:rPr lang="en-SG" b="0" i="1" smtClean="0">
                        <a:solidFill>
                          <a:srgbClr val="C00000"/>
                        </a:solidFill>
                        <a:latin typeface="Cambria Math" panose="02040503050406030204" pitchFamily="18" charset="0"/>
                      </a:rPr>
                      <m:t> </m:t>
                    </m:r>
                    <m:d>
                      <m:dPr>
                        <m:ctrlPr>
                          <a:rPr lang="en-SG" b="0" i="1" smtClean="0">
                            <a:solidFill>
                              <a:srgbClr val="C00000"/>
                            </a:solidFill>
                            <a:latin typeface="Cambria Math" panose="02040503050406030204" pitchFamily="18" charset="0"/>
                          </a:rPr>
                        </m:ctrlPr>
                      </m:dPr>
                      <m:e>
                        <m:r>
                          <a:rPr lang="en-SG" b="0" i="1" smtClean="0">
                            <a:solidFill>
                              <a:srgbClr val="C00000"/>
                            </a:solidFill>
                            <a:latin typeface="Cambria Math" panose="02040503050406030204" pitchFamily="18" charset="0"/>
                          </a:rPr>
                          <m:t>𝑆</m:t>
                        </m:r>
                        <m:r>
                          <a:rPr lang="en-SG" b="0" i="1" smtClean="0">
                            <a:solidFill>
                              <a:srgbClr val="C00000"/>
                            </a:solidFill>
                            <a:latin typeface="Cambria Math" panose="02040503050406030204" pitchFamily="18" charset="0"/>
                          </a:rPr>
                          <m:t>,2,</m:t>
                        </m:r>
                        <m:r>
                          <a:rPr lang="en-SG" b="0" i="1" smtClean="0">
                            <a:solidFill>
                              <a:srgbClr val="C00000"/>
                            </a:solidFill>
                            <a:latin typeface="Cambria Math" panose="02040503050406030204" pitchFamily="18" charset="0"/>
                          </a:rPr>
                          <m:t>𝐶</m:t>
                        </m:r>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𝑠</m:t>
                                </m:r>
                              </m:e>
                              <m:sup>
                                <m:r>
                                  <a:rPr lang="en-SG" b="0" i="1" smtClean="0">
                                    <a:solidFill>
                                      <a:srgbClr val="C00000"/>
                                    </a:solidFill>
                                    <a:latin typeface="Cambria Math" panose="02040503050406030204" pitchFamily="18" charset="0"/>
                                  </a:rPr>
                                  <m:t>′</m:t>
                                </m:r>
                              </m:sup>
                            </m:sSup>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𝑐</m:t>
                                </m:r>
                              </m:e>
                              <m:sup>
                                <m:r>
                                  <a:rPr lang="en-SG" b="0" i="1" smtClean="0">
                                    <a:solidFill>
                                      <a:srgbClr val="C00000"/>
                                    </a:solidFill>
                                    <a:latin typeface="Cambria Math" panose="02040503050406030204" pitchFamily="18" charset="0"/>
                                  </a:rPr>
                                  <m:t>′</m:t>
                                </m:r>
                              </m:sup>
                            </m:sSup>
                          </m:sub>
                        </m:sSub>
                        <m:r>
                          <a:rPr lang="en-SG" b="0" i="1" smtClean="0">
                            <a:solidFill>
                              <a:srgbClr val="C00000"/>
                            </a:solidFill>
                            <a:latin typeface="Cambria Math" panose="02040503050406030204" pitchFamily="18" charset="0"/>
                          </a:rPr>
                          <m:t>,</m:t>
                        </m:r>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𝑌</m:t>
                            </m:r>
                          </m:e>
                          <m:sup>
                            <m:r>
                              <a:rPr lang="en-SG" b="0" i="1" smtClean="0">
                                <a:solidFill>
                                  <a:srgbClr val="C00000"/>
                                </a:solidFill>
                                <a:latin typeface="Cambria Math" panose="02040503050406030204" pitchFamily="18" charset="0"/>
                              </a:rPr>
                              <m:t>′</m:t>
                            </m:r>
                          </m:sup>
                        </m:sSup>
                      </m:e>
                    </m:d>
                  </m:oMath>
                </a14:m>
                <a:r>
                  <a:rPr lang="en-SG" dirty="0">
                    <a:solidFill>
                      <a:srgbClr val="C00000"/>
                    </a:solidFill>
                  </a:rPr>
                  <a:t> to server.</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685271"/>
                <a:ext cx="7886700" cy="788194"/>
              </a:xfrm>
              <a:blipFill>
                <a:blip r:embed="rId2"/>
                <a:stretch>
                  <a:fillRect l="-1159" t="-15385" b="-13077"/>
                </a:stretch>
              </a:blipFill>
            </p:spPr>
            <p:txBody>
              <a:bodyPr/>
              <a:lstStyle/>
              <a:p>
                <a:r>
                  <a:rPr lang="en-SG">
                    <a:noFill/>
                  </a:rPr>
                  <a:t> </a:t>
                </a:r>
              </a:p>
            </p:txBody>
          </p:sp>
        </mc:Fallback>
      </mc:AlternateContent>
      <p:grpSp>
        <p:nvGrpSpPr>
          <p:cNvPr id="4" name="Group 3"/>
          <p:cNvGrpSpPr/>
          <p:nvPr/>
        </p:nvGrpSpPr>
        <p:grpSpPr>
          <a:xfrm>
            <a:off x="900121" y="3155038"/>
            <a:ext cx="7343759" cy="703183"/>
            <a:chOff x="2326845" y="5374323"/>
            <a:chExt cx="8708887" cy="937577"/>
          </a:xfrm>
        </p:grpSpPr>
        <p:sp>
          <p:nvSpPr>
            <p:cNvPr id="5" name="Rectangle 4"/>
            <p:cNvSpPr/>
            <p:nvPr/>
          </p:nvSpPr>
          <p:spPr>
            <a:xfrm>
              <a:off x="8406832" y="5509260"/>
              <a:ext cx="2628900" cy="802640"/>
            </a:xfrm>
            <a:prstGeom prst="rect">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100" dirty="0">
                  <a:solidFill>
                    <a:srgbClr val="C00000"/>
                  </a:solidFill>
                </a:rPr>
                <a:t>Server</a:t>
              </a:r>
            </a:p>
          </p:txBody>
        </p:sp>
        <mc:AlternateContent xmlns:mc="http://schemas.openxmlformats.org/markup-compatibility/2006" xmlns:a14="http://schemas.microsoft.com/office/drawing/2010/main">
          <mc:Choice Requires="a14">
            <p:sp>
              <p:nvSpPr>
                <p:cNvPr id="6" name="Rectangle 5"/>
                <p:cNvSpPr/>
                <p:nvPr/>
              </p:nvSpPr>
              <p:spPr>
                <a:xfrm>
                  <a:off x="4955744" y="5374323"/>
                  <a:ext cx="2976675" cy="403359"/>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d>
                          <m:dPr>
                            <m:ctrlPr>
                              <a:rPr lang="en-SG" sz="1350" i="1">
                                <a:solidFill>
                                  <a:srgbClr val="C00000"/>
                                </a:solidFill>
                                <a:latin typeface="Cambria Math" panose="02040503050406030204" pitchFamily="18" charset="0"/>
                              </a:rPr>
                            </m:ctrlPr>
                          </m:dPr>
                          <m:e>
                            <m:r>
                              <a:rPr lang="en-SG" sz="1350" i="1">
                                <a:solidFill>
                                  <a:srgbClr val="C00000"/>
                                </a:solidFill>
                                <a:latin typeface="Cambria Math" panose="02040503050406030204" pitchFamily="18" charset="0"/>
                              </a:rPr>
                              <m:t>𝑆</m:t>
                            </m:r>
                            <m:r>
                              <a:rPr lang="en-SG" sz="1350" i="1">
                                <a:solidFill>
                                  <a:srgbClr val="C00000"/>
                                </a:solidFill>
                                <a:latin typeface="Cambria Math" panose="02040503050406030204" pitchFamily="18" charset="0"/>
                              </a:rPr>
                              <m:t>,1, </m:t>
                            </m:r>
                            <m:sSub>
                              <m:sSubPr>
                                <m:ctrlPr>
                                  <a:rPr lang="en-SG" sz="1350" i="1">
                                    <a:solidFill>
                                      <a:srgbClr val="C00000"/>
                                    </a:solidFill>
                                    <a:latin typeface="Cambria Math" panose="02040503050406030204" pitchFamily="18" charset="0"/>
                                  </a:rPr>
                                </m:ctrlPr>
                              </m:sSubPr>
                              <m:e>
                                <m:r>
                                  <a:rPr lang="en-SG" sz="1350" i="1">
                                    <a:solidFill>
                                      <a:srgbClr val="C00000"/>
                                    </a:solidFill>
                                    <a:latin typeface="Cambria Math" panose="02040503050406030204" pitchFamily="18" charset="0"/>
                                  </a:rPr>
                                  <m:t>𝐶</m:t>
                                </m:r>
                                <m:r>
                                  <a:rPr lang="en-SG" sz="1350" i="1">
                                    <a:solidFill>
                                      <a:srgbClr val="C00000"/>
                                    </a:solidFill>
                                    <a:latin typeface="Cambria Math" panose="02040503050406030204" pitchFamily="18" charset="0"/>
                                  </a:rPr>
                                  <m:t>,</m:t>
                                </m:r>
                                <m:r>
                                  <a:rPr lang="en-SG" sz="1350" i="1">
                                    <a:solidFill>
                                      <a:srgbClr val="C00000"/>
                                    </a:solidFill>
                                    <a:latin typeface="Cambria Math" panose="02040503050406030204" pitchFamily="18" charset="0"/>
                                  </a:rPr>
                                  <m:t>𝑁</m:t>
                                </m:r>
                              </m:e>
                              <m:sub>
                                <m:r>
                                  <a:rPr lang="en-SG" sz="1350" i="1">
                                    <a:solidFill>
                                      <a:srgbClr val="C00000"/>
                                    </a:solidFill>
                                    <a:latin typeface="Cambria Math" panose="02040503050406030204" pitchFamily="18" charset="0"/>
                                  </a:rPr>
                                  <m:t>𝑠</m:t>
                                </m:r>
                              </m:sub>
                            </m:sSub>
                            <m:r>
                              <a:rPr lang="en-SG" sz="1350" i="1">
                                <a:solidFill>
                                  <a:srgbClr val="C00000"/>
                                </a:solidFill>
                                <a:latin typeface="Cambria Math" panose="02040503050406030204" pitchFamily="18" charset="0"/>
                              </a:rPr>
                              <m:t>,</m:t>
                            </m:r>
                            <m:sSub>
                              <m:sSubPr>
                                <m:ctrlPr>
                                  <a:rPr lang="en-SG" sz="1350" i="1">
                                    <a:solidFill>
                                      <a:srgbClr val="C00000"/>
                                    </a:solidFill>
                                    <a:latin typeface="Cambria Math" panose="02040503050406030204" pitchFamily="18" charset="0"/>
                                  </a:rPr>
                                </m:ctrlPr>
                              </m:sSubPr>
                              <m:e>
                                <m:r>
                                  <a:rPr lang="en-SG" sz="1350" i="1">
                                    <a:solidFill>
                                      <a:srgbClr val="C00000"/>
                                    </a:solidFill>
                                    <a:latin typeface="Cambria Math" panose="02040503050406030204" pitchFamily="18" charset="0"/>
                                  </a:rPr>
                                  <m:t>𝑁</m:t>
                                </m:r>
                              </m:e>
                              <m:sub>
                                <m:r>
                                  <a:rPr lang="en-SG" sz="1350" i="1">
                                    <a:solidFill>
                                      <a:srgbClr val="C00000"/>
                                    </a:solidFill>
                                    <a:latin typeface="Cambria Math" panose="02040503050406030204" pitchFamily="18" charset="0"/>
                                  </a:rPr>
                                  <m:t>𝑐</m:t>
                                </m:r>
                              </m:sub>
                            </m:sSub>
                            <m:r>
                              <a:rPr lang="en-SG" sz="1350" i="1">
                                <a:solidFill>
                                  <a:srgbClr val="C00000"/>
                                </a:solidFill>
                                <a:latin typeface="Cambria Math" panose="02040503050406030204" pitchFamily="18" charset="0"/>
                              </a:rPr>
                              <m:t>,</m:t>
                            </m:r>
                            <m:r>
                              <a:rPr lang="en-SG" sz="1350" i="1">
                                <a:solidFill>
                                  <a:srgbClr val="C00000"/>
                                </a:solidFill>
                                <a:latin typeface="Cambria Math" panose="02040503050406030204" pitchFamily="18" charset="0"/>
                              </a:rPr>
                              <m:t>𝑌</m:t>
                            </m:r>
                          </m:e>
                        </m:d>
                        <m:r>
                          <a:rPr lang="en-SG" sz="1350" i="1">
                            <a:solidFill>
                              <a:srgbClr val="C00000"/>
                            </a:solidFill>
                            <a:latin typeface="Cambria Math" panose="02040503050406030204" pitchFamily="18" charset="0"/>
                          </a:rPr>
                          <m:t>, </m:t>
                        </m:r>
                        <m:d>
                          <m:dPr>
                            <m:ctrlPr>
                              <a:rPr lang="en-SG" sz="1350" i="1">
                                <a:solidFill>
                                  <a:srgbClr val="C00000"/>
                                </a:solidFill>
                                <a:latin typeface="Cambria Math" panose="02040503050406030204" pitchFamily="18" charset="0"/>
                              </a:rPr>
                            </m:ctrlPr>
                          </m:dPr>
                          <m:e>
                            <m:r>
                              <a:rPr lang="en-SG" sz="1350" i="1">
                                <a:solidFill>
                                  <a:srgbClr val="C00000"/>
                                </a:solidFill>
                                <a:latin typeface="Cambria Math" panose="02040503050406030204" pitchFamily="18" charset="0"/>
                              </a:rPr>
                              <m:t>𝑆</m:t>
                            </m:r>
                            <m:r>
                              <a:rPr lang="en-SG" sz="1350" i="1">
                                <a:solidFill>
                                  <a:srgbClr val="C00000"/>
                                </a:solidFill>
                                <a:latin typeface="Cambria Math" panose="02040503050406030204" pitchFamily="18" charset="0"/>
                              </a:rPr>
                              <m:t>,2, </m:t>
                            </m:r>
                            <m:r>
                              <a:rPr lang="en-SG" sz="1350" i="1">
                                <a:solidFill>
                                  <a:srgbClr val="C00000"/>
                                </a:solidFill>
                                <a:latin typeface="Cambria Math" panose="02040503050406030204" pitchFamily="18" charset="0"/>
                              </a:rPr>
                              <m:t>𝐶</m:t>
                            </m:r>
                            <m:r>
                              <a:rPr lang="en-SG" sz="1350" i="1">
                                <a:solidFill>
                                  <a:srgbClr val="C00000"/>
                                </a:solidFill>
                                <a:latin typeface="Cambria Math" panose="02040503050406030204" pitchFamily="18" charset="0"/>
                              </a:rPr>
                              <m:t>,</m:t>
                            </m:r>
                            <m:sSub>
                              <m:sSubPr>
                                <m:ctrlPr>
                                  <a:rPr lang="en-SG" sz="1350" i="1">
                                    <a:solidFill>
                                      <a:srgbClr val="C00000"/>
                                    </a:solidFill>
                                    <a:latin typeface="Cambria Math" panose="02040503050406030204" pitchFamily="18" charset="0"/>
                                  </a:rPr>
                                </m:ctrlPr>
                              </m:sSubPr>
                              <m:e>
                                <m:r>
                                  <a:rPr lang="en-SG" sz="1350" i="1">
                                    <a:solidFill>
                                      <a:srgbClr val="C00000"/>
                                    </a:solidFill>
                                    <a:latin typeface="Cambria Math" panose="02040503050406030204" pitchFamily="18" charset="0"/>
                                  </a:rPr>
                                  <m:t>𝑁</m:t>
                                </m:r>
                              </m:e>
                              <m:sub>
                                <m:sSup>
                                  <m:sSupPr>
                                    <m:ctrlPr>
                                      <a:rPr lang="en-SG" sz="1350" i="1">
                                        <a:solidFill>
                                          <a:srgbClr val="C00000"/>
                                        </a:solidFill>
                                        <a:latin typeface="Cambria Math" panose="02040503050406030204" pitchFamily="18" charset="0"/>
                                      </a:rPr>
                                    </m:ctrlPr>
                                  </m:sSupPr>
                                  <m:e>
                                    <m:r>
                                      <a:rPr lang="en-SG" sz="1350" i="1">
                                        <a:solidFill>
                                          <a:srgbClr val="C00000"/>
                                        </a:solidFill>
                                        <a:latin typeface="Cambria Math" panose="02040503050406030204" pitchFamily="18" charset="0"/>
                                      </a:rPr>
                                      <m:t>𝑠</m:t>
                                    </m:r>
                                  </m:e>
                                  <m:sup>
                                    <m:r>
                                      <a:rPr lang="en-SG" sz="1350" i="1">
                                        <a:solidFill>
                                          <a:srgbClr val="C00000"/>
                                        </a:solidFill>
                                        <a:latin typeface="Cambria Math" panose="02040503050406030204" pitchFamily="18" charset="0"/>
                                      </a:rPr>
                                      <m:t>′</m:t>
                                    </m:r>
                                  </m:sup>
                                </m:sSup>
                                <m:r>
                                  <a:rPr lang="en-SG" sz="1350" i="1">
                                    <a:solidFill>
                                      <a:srgbClr val="C00000"/>
                                    </a:solidFill>
                                    <a:latin typeface="Cambria Math" panose="02040503050406030204" pitchFamily="18" charset="0"/>
                                  </a:rPr>
                                  <m:t> </m:t>
                                </m:r>
                              </m:sub>
                            </m:sSub>
                            <m:r>
                              <a:rPr lang="en-SG" sz="1350" i="1">
                                <a:solidFill>
                                  <a:srgbClr val="C00000"/>
                                </a:solidFill>
                                <a:latin typeface="Cambria Math" panose="02040503050406030204" pitchFamily="18" charset="0"/>
                              </a:rPr>
                              <m:t>,</m:t>
                            </m:r>
                            <m:sSub>
                              <m:sSubPr>
                                <m:ctrlPr>
                                  <a:rPr lang="en-SG" sz="1350" i="1">
                                    <a:solidFill>
                                      <a:srgbClr val="C00000"/>
                                    </a:solidFill>
                                    <a:latin typeface="Cambria Math" panose="02040503050406030204" pitchFamily="18" charset="0"/>
                                  </a:rPr>
                                </m:ctrlPr>
                              </m:sSubPr>
                              <m:e>
                                <m:r>
                                  <a:rPr lang="en-SG" sz="1350" i="1">
                                    <a:solidFill>
                                      <a:srgbClr val="C00000"/>
                                    </a:solidFill>
                                    <a:latin typeface="Cambria Math" panose="02040503050406030204" pitchFamily="18" charset="0"/>
                                  </a:rPr>
                                  <m:t>𝑁</m:t>
                                </m:r>
                              </m:e>
                              <m:sub>
                                <m:sSup>
                                  <m:sSupPr>
                                    <m:ctrlPr>
                                      <a:rPr lang="en-SG" sz="1350" i="1">
                                        <a:solidFill>
                                          <a:srgbClr val="C00000"/>
                                        </a:solidFill>
                                        <a:latin typeface="Cambria Math" panose="02040503050406030204" pitchFamily="18" charset="0"/>
                                      </a:rPr>
                                    </m:ctrlPr>
                                  </m:sSupPr>
                                  <m:e>
                                    <m:r>
                                      <a:rPr lang="en-SG" sz="1350" i="1">
                                        <a:solidFill>
                                          <a:srgbClr val="C00000"/>
                                        </a:solidFill>
                                        <a:latin typeface="Cambria Math" panose="02040503050406030204" pitchFamily="18" charset="0"/>
                                      </a:rPr>
                                      <m:t>𝑐</m:t>
                                    </m:r>
                                  </m:e>
                                  <m:sup>
                                    <m:r>
                                      <a:rPr lang="en-SG" sz="1350" i="1">
                                        <a:solidFill>
                                          <a:srgbClr val="C00000"/>
                                        </a:solidFill>
                                        <a:latin typeface="Cambria Math" panose="02040503050406030204" pitchFamily="18" charset="0"/>
                                      </a:rPr>
                                      <m:t>′</m:t>
                                    </m:r>
                                  </m:sup>
                                </m:sSup>
                              </m:sub>
                            </m:sSub>
                            <m:r>
                              <a:rPr lang="en-SG" sz="1350" i="1">
                                <a:solidFill>
                                  <a:srgbClr val="C00000"/>
                                </a:solidFill>
                                <a:latin typeface="Cambria Math" panose="02040503050406030204" pitchFamily="18" charset="0"/>
                              </a:rPr>
                              <m:t>, </m:t>
                            </m:r>
                            <m:sSup>
                              <m:sSupPr>
                                <m:ctrlPr>
                                  <a:rPr lang="en-SG" sz="1350" i="1">
                                    <a:solidFill>
                                      <a:srgbClr val="C00000"/>
                                    </a:solidFill>
                                    <a:latin typeface="Cambria Math" panose="02040503050406030204" pitchFamily="18" charset="0"/>
                                  </a:rPr>
                                </m:ctrlPr>
                              </m:sSupPr>
                              <m:e>
                                <m:r>
                                  <a:rPr lang="en-SG" sz="1350" i="1">
                                    <a:solidFill>
                                      <a:srgbClr val="C00000"/>
                                    </a:solidFill>
                                    <a:latin typeface="Cambria Math" panose="02040503050406030204" pitchFamily="18" charset="0"/>
                                  </a:rPr>
                                  <m:t>𝑌</m:t>
                                </m:r>
                              </m:e>
                              <m:sup>
                                <m:r>
                                  <a:rPr lang="en-SG" sz="1350" i="1">
                                    <a:solidFill>
                                      <a:srgbClr val="C00000"/>
                                    </a:solidFill>
                                    <a:latin typeface="Cambria Math" panose="02040503050406030204" pitchFamily="18" charset="0"/>
                                  </a:rPr>
                                  <m:t>′</m:t>
                                </m:r>
                              </m:sup>
                            </m:sSup>
                          </m:e>
                        </m:d>
                      </m:oMath>
                    </m:oMathPara>
                  </a14:m>
                  <a:endParaRPr lang="en-SG" sz="1350" i="1" dirty="0">
                    <a:solidFill>
                      <a:srgbClr val="C00000"/>
                    </a:solidFill>
                    <a:latin typeface="Cambria Math" panose="02040503050406030204" pitchFamily="18" charset="0"/>
                  </a:endParaRPr>
                </a:p>
              </p:txBody>
            </p:sp>
          </mc:Choice>
          <mc:Fallback xmlns="">
            <p:sp>
              <p:nvSpPr>
                <p:cNvPr id="6" name="Rectangle 5"/>
                <p:cNvSpPr>
                  <a:spLocks noRot="1" noChangeAspect="1" noMove="1" noResize="1" noEditPoints="1" noAdjustHandles="1" noChangeArrowheads="1" noChangeShapeType="1" noTextEdit="1"/>
                </p:cNvSpPr>
                <p:nvPr/>
              </p:nvSpPr>
              <p:spPr>
                <a:xfrm>
                  <a:off x="4955744" y="5374323"/>
                  <a:ext cx="2976675" cy="403359"/>
                </a:xfrm>
                <a:prstGeom prst="rect">
                  <a:avLst/>
                </a:prstGeom>
                <a:blipFill>
                  <a:blip r:embed="rId3"/>
                  <a:stretch>
                    <a:fillRect r="-12379"/>
                  </a:stretch>
                </a:blipFill>
              </p:spPr>
              <p:txBody>
                <a:bodyPr/>
                <a:lstStyle/>
                <a:p>
                  <a:r>
                    <a:rPr lang="en-SG">
                      <a:noFill/>
                    </a:rPr>
                    <a:t> </a:t>
                  </a:r>
                </a:p>
              </p:txBody>
            </p:sp>
          </mc:Fallback>
        </mc:AlternateContent>
        <p:sp>
          <p:nvSpPr>
            <p:cNvPr id="7" name="Arrow: Left 6"/>
            <p:cNvSpPr/>
            <p:nvPr/>
          </p:nvSpPr>
          <p:spPr>
            <a:xfrm flipH="1">
              <a:off x="5186515" y="5695529"/>
              <a:ext cx="3077296" cy="542224"/>
            </a:xfrm>
            <a:prstGeom prst="leftArrow">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350"/>
            </a:p>
          </p:txBody>
        </p:sp>
        <p:sp>
          <p:nvSpPr>
            <p:cNvPr id="8" name="Rectangle 7"/>
            <p:cNvSpPr/>
            <p:nvPr/>
          </p:nvSpPr>
          <p:spPr>
            <a:xfrm>
              <a:off x="2326845" y="5509260"/>
              <a:ext cx="2628900" cy="802640"/>
            </a:xfrm>
            <a:prstGeom prst="rect">
              <a:avLst/>
            </a:prstGeom>
            <a:solidFill>
              <a:schemeClr val="accent2">
                <a:lumMod val="20000"/>
                <a:lumOff val="8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100" dirty="0">
                  <a:solidFill>
                    <a:srgbClr val="C00000"/>
                  </a:solidFill>
                </a:rPr>
                <a:t>Client</a:t>
              </a:r>
            </a:p>
          </p:txBody>
        </p:sp>
      </p:grpSp>
      <p:sp>
        <p:nvSpPr>
          <p:cNvPr id="11" name="Rectangle 10"/>
          <p:cNvSpPr/>
          <p:nvPr/>
        </p:nvSpPr>
        <p:spPr>
          <a:xfrm>
            <a:off x="628650" y="5956103"/>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752370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…8</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57679" y="1690689"/>
                <a:ext cx="7886700" cy="4351338"/>
              </a:xfrm>
            </p:spPr>
            <p:txBody>
              <a:bodyPr>
                <a:normAutofit fontScale="92500" lnSpcReduction="10000"/>
              </a:bodyPr>
              <a:lstStyle/>
              <a:p>
                <a:pPr marL="0" indent="0">
                  <a:buNone/>
                </a:pPr>
                <a:r>
                  <a:rPr lang="en-SG" dirty="0">
                    <a:solidFill>
                      <a:srgbClr val="C00000"/>
                    </a:solidFill>
                  </a:rPr>
                  <a:t>The Server:</a:t>
                </a:r>
              </a:p>
              <a:p>
                <a:r>
                  <a:rPr lang="en-SG" dirty="0">
                    <a:solidFill>
                      <a:srgbClr val="C00000"/>
                    </a:solidFill>
                  </a:rPr>
                  <a:t>verifies that </a:t>
                </a:r>
                <a14:m>
                  <m:oMath xmlns:m="http://schemas.openxmlformats.org/officeDocument/2006/math">
                    <m:sSub>
                      <m:sSubPr>
                        <m:ctrlPr>
                          <a:rPr lang="en-SG"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𝑠</m:t>
                        </m:r>
                      </m:sub>
                    </m:sSub>
                    <m:r>
                      <a:rPr lang="en-SG" b="0" i="1" smtClean="0">
                        <a:solidFill>
                          <a:srgbClr val="C00000"/>
                        </a:solidFill>
                        <a:latin typeface="Cambria Math" panose="02040503050406030204" pitchFamily="18" charset="0"/>
                      </a:rPr>
                      <m:t> </m:t>
                    </m:r>
                    <m:r>
                      <a:rPr lang="en-SG" b="0" i="1" smtClean="0">
                        <a:solidFill>
                          <a:srgbClr val="C00000"/>
                        </a:solidFill>
                        <a:latin typeface="Cambria Math" panose="02040503050406030204" pitchFamily="18" charset="0"/>
                      </a:rPr>
                      <m:t>𝑎𝑛𝑑</m:t>
                    </m:r>
                    <m:r>
                      <a:rPr lang="en-SG" b="0" i="1" smtClean="0">
                        <a:solidFill>
                          <a:srgbClr val="C00000"/>
                        </a:solidFill>
                        <a:latin typeface="Cambria Math" panose="02040503050406030204" pitchFamily="18" charset="0"/>
                      </a:rPr>
                      <m:t> </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𝑠</m:t>
                            </m:r>
                          </m:e>
                          <m:sup>
                            <m:r>
                              <a:rPr lang="en-SG" b="0" i="1" smtClean="0">
                                <a:solidFill>
                                  <a:srgbClr val="C00000"/>
                                </a:solidFill>
                                <a:latin typeface="Cambria Math" panose="02040503050406030204" pitchFamily="18" charset="0"/>
                              </a:rPr>
                              <m:t>′</m:t>
                            </m:r>
                          </m:sup>
                        </m:sSup>
                      </m:sub>
                    </m:sSub>
                  </m:oMath>
                </a14:m>
                <a:r>
                  <a:rPr lang="en-SG" dirty="0">
                    <a:solidFill>
                      <a:srgbClr val="C00000"/>
                    </a:solidFill>
                  </a:rPr>
                  <a:t> are recent.</a:t>
                </a:r>
              </a:p>
              <a:p>
                <a:r>
                  <a:rPr lang="en-SG" dirty="0">
                    <a:solidFill>
                      <a:srgbClr val="C00000"/>
                    </a:solidFill>
                  </a:rPr>
                  <a:t>checks that </a:t>
                </a:r>
                <a14:m>
                  <m:oMath xmlns:m="http://schemas.openxmlformats.org/officeDocument/2006/math">
                    <m:r>
                      <a:rPr lang="en-SG" b="0" i="1" smtClean="0">
                        <a:solidFill>
                          <a:srgbClr val="C00000"/>
                        </a:solidFill>
                        <a:latin typeface="Cambria Math" panose="02040503050406030204" pitchFamily="18" charset="0"/>
                      </a:rPr>
                      <m:t>𝐶</m:t>
                    </m:r>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𝑠</m:t>
                        </m:r>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𝑠</m:t>
                            </m:r>
                          </m:e>
                          <m:sup>
                            <m:r>
                              <a:rPr lang="en-SG" b="0" i="1" smtClean="0">
                                <a:solidFill>
                                  <a:srgbClr val="C00000"/>
                                </a:solidFill>
                                <a:latin typeface="Cambria Math" panose="02040503050406030204" pitchFamily="18" charset="0"/>
                              </a:rPr>
                              <m:t>′</m:t>
                            </m:r>
                          </m:sup>
                        </m:sSup>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𝑐</m:t>
                        </m:r>
                      </m:sub>
                    </m:sSub>
                    <m:r>
                      <a:rPr lang="en-SG" b="0" i="1" smtClean="0">
                        <a:solidFill>
                          <a:srgbClr val="C00000"/>
                        </a:solidFill>
                        <a:latin typeface="Cambria Math" panose="02040503050406030204" pitchFamily="18" charset="0"/>
                      </a:rPr>
                      <m:t>, </m:t>
                    </m:r>
                    <m:r>
                      <a:rPr lang="en-SG" b="0" i="1" smtClean="0">
                        <a:solidFill>
                          <a:srgbClr val="C00000"/>
                        </a:solidFill>
                        <a:latin typeface="Cambria Math" panose="02040503050406030204" pitchFamily="18" charset="0"/>
                      </a:rPr>
                      <m:t>𝑎𝑛𝑑</m:t>
                    </m:r>
                    <m:r>
                      <a:rPr lang="en-SG" b="0" i="1" smtClean="0">
                        <a:solidFill>
                          <a:srgbClr val="C00000"/>
                        </a:solidFill>
                        <a:latin typeface="Cambria Math" panose="02040503050406030204" pitchFamily="18" charset="0"/>
                      </a:rPr>
                      <m:t> </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𝑐</m:t>
                            </m:r>
                          </m:e>
                          <m:sup>
                            <m:r>
                              <a:rPr lang="en-SG" b="0" i="1" smtClean="0">
                                <a:solidFill>
                                  <a:srgbClr val="C00000"/>
                                </a:solidFill>
                                <a:latin typeface="Cambria Math" panose="02040503050406030204" pitchFamily="18" charset="0"/>
                              </a:rPr>
                              <m:t>′</m:t>
                            </m:r>
                          </m:sup>
                        </m:sSup>
                      </m:sub>
                    </m:sSub>
                  </m:oMath>
                </a14:m>
                <a:r>
                  <a:rPr lang="en-SG" dirty="0">
                    <a:solidFill>
                      <a:srgbClr val="C00000"/>
                    </a:solidFill>
                  </a:rPr>
                  <a:t> have not been used before.</a:t>
                </a:r>
              </a:p>
              <a:p>
                <a:r>
                  <a:rPr lang="en-SG" dirty="0">
                    <a:solidFill>
                      <a:srgbClr val="C00000"/>
                    </a:solidFill>
                  </a:rPr>
                  <a:t>checks if there are </a:t>
                </a:r>
                <a14:m>
                  <m:oMath xmlns:m="http://schemas.openxmlformats.org/officeDocument/2006/math">
                    <m:r>
                      <a:rPr lang="en-SG" b="0" i="1" smtClean="0">
                        <a:solidFill>
                          <a:srgbClr val="C00000"/>
                        </a:solidFill>
                        <a:latin typeface="Cambria Math" panose="02040503050406030204" pitchFamily="18" charset="0"/>
                      </a:rPr>
                      <m:t>𝑘</m:t>
                    </m:r>
                    <m:r>
                      <a:rPr lang="en-SG" b="0" i="1" smtClean="0">
                        <a:solidFill>
                          <a:srgbClr val="C00000"/>
                        </a:solidFill>
                        <a:latin typeface="Cambria Math" panose="02040503050406030204" pitchFamily="18" charset="0"/>
                      </a:rPr>
                      <m:t> </m:t>
                    </m:r>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0</m:t>
                        </m:r>
                      </m:e>
                      <m:sup>
                        <m:r>
                          <a:rPr lang="en-SG" b="0" i="1" smtClean="0">
                            <a:solidFill>
                              <a:srgbClr val="C00000"/>
                            </a:solidFill>
                            <a:latin typeface="Cambria Math" panose="02040503050406030204" pitchFamily="18" charset="0"/>
                          </a:rPr>
                          <m:t>′</m:t>
                        </m:r>
                      </m:sup>
                    </m:sSup>
                    <m:r>
                      <a:rPr lang="en-SG" b="0" i="1" smtClean="0">
                        <a:solidFill>
                          <a:srgbClr val="C00000"/>
                        </a:solidFill>
                        <a:latin typeface="Cambria Math" panose="02040503050406030204" pitchFamily="18" charset="0"/>
                      </a:rPr>
                      <m:t>𝑠</m:t>
                    </m:r>
                  </m:oMath>
                </a14:m>
                <a:r>
                  <a:rPr lang="en-SG" dirty="0">
                    <a:solidFill>
                      <a:srgbClr val="C00000"/>
                    </a:solidFill>
                  </a:rPr>
                  <a:t> in each solution, that is, the server checks if </a:t>
                </a:r>
                <a14:m>
                  <m:oMath xmlns:m="http://schemas.openxmlformats.org/officeDocument/2006/math">
                    <m:r>
                      <a:rPr lang="en-SG" b="0" i="1" smtClean="0">
                        <a:solidFill>
                          <a:srgbClr val="C00000"/>
                        </a:solidFill>
                        <a:latin typeface="Cambria Math" panose="02040503050406030204" pitchFamily="18" charset="0"/>
                      </a:rPr>
                      <m:t>h</m:t>
                    </m:r>
                    <m:d>
                      <m:dPr>
                        <m:ctrlPr>
                          <a:rPr lang="en-SG" b="0" i="1" smtClean="0">
                            <a:solidFill>
                              <a:srgbClr val="C00000"/>
                            </a:solidFill>
                            <a:latin typeface="Cambria Math" panose="02040503050406030204" pitchFamily="18" charset="0"/>
                          </a:rPr>
                        </m:ctrlPr>
                      </m:dPr>
                      <m:e>
                        <m:r>
                          <a:rPr lang="en-SG" b="0" i="1" smtClean="0">
                            <a:solidFill>
                              <a:srgbClr val="C00000"/>
                            </a:solidFill>
                            <a:latin typeface="Cambria Math" panose="02040503050406030204" pitchFamily="18" charset="0"/>
                          </a:rPr>
                          <m:t>1,</m:t>
                        </m:r>
                        <m:r>
                          <a:rPr lang="en-SG" b="0" i="1" smtClean="0">
                            <a:solidFill>
                              <a:srgbClr val="C00000"/>
                            </a:solidFill>
                            <a:latin typeface="Cambria Math" panose="02040503050406030204" pitchFamily="18" charset="0"/>
                          </a:rPr>
                          <m:t>𝐶</m:t>
                        </m:r>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𝑠</m:t>
                            </m:r>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𝑐</m:t>
                            </m:r>
                          </m:sub>
                        </m:sSub>
                        <m:r>
                          <a:rPr lang="en-SG" b="0" i="1" smtClean="0">
                            <a:solidFill>
                              <a:srgbClr val="C00000"/>
                            </a:solidFill>
                            <a:latin typeface="Cambria Math" panose="02040503050406030204" pitchFamily="18" charset="0"/>
                          </a:rPr>
                          <m:t>,</m:t>
                        </m:r>
                        <m:r>
                          <a:rPr lang="en-SG" b="0" i="1" smtClean="0">
                            <a:solidFill>
                              <a:srgbClr val="C00000"/>
                            </a:solidFill>
                            <a:latin typeface="Cambria Math" panose="02040503050406030204" pitchFamily="18" charset="0"/>
                          </a:rPr>
                          <m:t>𝑌</m:t>
                        </m:r>
                      </m:e>
                    </m:d>
                    <m:r>
                      <a:rPr lang="en-SG" b="0" i="1" smtClean="0">
                        <a:solidFill>
                          <a:srgbClr val="C00000"/>
                        </a:solidFill>
                        <a:latin typeface="Cambria Math" panose="02040503050406030204" pitchFamily="18" charset="0"/>
                      </a:rPr>
                      <m:t>=000…000</m:t>
                    </m:r>
                    <m:r>
                      <a:rPr lang="en-SG" b="0" i="1" smtClean="0">
                        <a:solidFill>
                          <a:srgbClr val="C00000"/>
                        </a:solidFill>
                        <a:latin typeface="Cambria Math" panose="02040503050406030204" pitchFamily="18" charset="0"/>
                      </a:rPr>
                      <m:t>𝑋</m:t>
                    </m:r>
                  </m:oMath>
                </a14:m>
                <a:r>
                  <a:rPr lang="en-SG" dirty="0">
                    <a:solidFill>
                      <a:srgbClr val="C00000"/>
                    </a:solidFill>
                  </a:rPr>
                  <a:t> and </a:t>
                </a:r>
                <a14:m>
                  <m:oMath xmlns:m="http://schemas.openxmlformats.org/officeDocument/2006/math">
                    <m:r>
                      <a:rPr lang="en-SG" b="0" i="1" smtClean="0">
                        <a:solidFill>
                          <a:srgbClr val="C00000"/>
                        </a:solidFill>
                        <a:latin typeface="Cambria Math" panose="02040503050406030204" pitchFamily="18" charset="0"/>
                      </a:rPr>
                      <m:t>h</m:t>
                    </m:r>
                    <m:d>
                      <m:dPr>
                        <m:ctrlPr>
                          <a:rPr lang="en-SG" b="0" i="1" smtClean="0">
                            <a:solidFill>
                              <a:srgbClr val="C00000"/>
                            </a:solidFill>
                            <a:latin typeface="Cambria Math" panose="02040503050406030204" pitchFamily="18" charset="0"/>
                          </a:rPr>
                        </m:ctrlPr>
                      </m:dPr>
                      <m:e>
                        <m:r>
                          <a:rPr lang="en-SG" b="0" i="1" smtClean="0">
                            <a:solidFill>
                              <a:srgbClr val="C00000"/>
                            </a:solidFill>
                            <a:latin typeface="Cambria Math" panose="02040503050406030204" pitchFamily="18" charset="0"/>
                          </a:rPr>
                          <m:t>2,</m:t>
                        </m:r>
                        <m:r>
                          <a:rPr lang="en-SG" b="0" i="1" smtClean="0">
                            <a:solidFill>
                              <a:srgbClr val="C00000"/>
                            </a:solidFill>
                            <a:latin typeface="Cambria Math" panose="02040503050406030204" pitchFamily="18" charset="0"/>
                          </a:rPr>
                          <m:t>𝐶</m:t>
                        </m:r>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𝑠</m:t>
                                </m:r>
                              </m:e>
                              <m:sup>
                                <m:r>
                                  <a:rPr lang="en-SG" b="0" i="1" smtClean="0">
                                    <a:solidFill>
                                      <a:srgbClr val="C00000"/>
                                    </a:solidFill>
                                    <a:latin typeface="Cambria Math" panose="02040503050406030204" pitchFamily="18" charset="0"/>
                                  </a:rPr>
                                  <m:t>′</m:t>
                                </m:r>
                              </m:sup>
                            </m:sSup>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𝑐</m:t>
                                </m:r>
                              </m:e>
                              <m:sup>
                                <m:r>
                                  <a:rPr lang="en-SG" b="0" i="1" smtClean="0">
                                    <a:solidFill>
                                      <a:srgbClr val="C00000"/>
                                    </a:solidFill>
                                    <a:latin typeface="Cambria Math" panose="02040503050406030204" pitchFamily="18" charset="0"/>
                                  </a:rPr>
                                  <m:t>′</m:t>
                                </m:r>
                              </m:sup>
                            </m:sSup>
                          </m:sub>
                        </m:sSub>
                        <m:r>
                          <a:rPr lang="en-SG" b="0" i="1" smtClean="0">
                            <a:solidFill>
                              <a:srgbClr val="C00000"/>
                            </a:solidFill>
                            <a:latin typeface="Cambria Math" panose="02040503050406030204" pitchFamily="18" charset="0"/>
                          </a:rPr>
                          <m:t>,</m:t>
                        </m:r>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𝑌</m:t>
                            </m:r>
                          </m:e>
                          <m:sup>
                            <m:r>
                              <a:rPr lang="en-SG" b="0" i="1" smtClean="0">
                                <a:solidFill>
                                  <a:srgbClr val="C00000"/>
                                </a:solidFill>
                                <a:latin typeface="Cambria Math" panose="02040503050406030204" pitchFamily="18" charset="0"/>
                              </a:rPr>
                              <m:t>′</m:t>
                            </m:r>
                          </m:sup>
                        </m:sSup>
                      </m:e>
                    </m:d>
                    <m:r>
                      <a:rPr lang="en-SG" b="0" i="1" smtClean="0">
                        <a:solidFill>
                          <a:srgbClr val="C00000"/>
                        </a:solidFill>
                        <a:latin typeface="Cambria Math" panose="02040503050406030204" pitchFamily="18" charset="0"/>
                      </a:rPr>
                      <m:t>=000…000</m:t>
                    </m:r>
                    <m:r>
                      <a:rPr lang="en-SG" b="0" i="1" smtClean="0">
                        <a:solidFill>
                          <a:srgbClr val="C00000"/>
                        </a:solidFill>
                        <a:latin typeface="Cambria Math" panose="02040503050406030204" pitchFamily="18" charset="0"/>
                      </a:rPr>
                      <m:t>𝑋</m:t>
                    </m:r>
                  </m:oMath>
                </a14:m>
                <a:r>
                  <a:rPr lang="en-SG" dirty="0">
                    <a:solidFill>
                      <a:srgbClr val="C00000"/>
                    </a:solidFill>
                  </a:rPr>
                  <a:t> are correct.</a:t>
                </a:r>
              </a:p>
              <a:p>
                <a:r>
                  <a:rPr lang="en-SG" dirty="0">
                    <a:solidFill>
                      <a:srgbClr val="C00000"/>
                    </a:solidFill>
                  </a:rPr>
                  <a:t>If they do, the server commits the resources, stores </a:t>
                </a:r>
                <a14:m>
                  <m:oMath xmlns:m="http://schemas.openxmlformats.org/officeDocument/2006/math">
                    <m:d>
                      <m:dPr>
                        <m:ctrlPr>
                          <a:rPr lang="en-SG" i="1" smtClean="0">
                            <a:solidFill>
                              <a:srgbClr val="C00000"/>
                            </a:solidFill>
                            <a:latin typeface="Cambria Math" panose="02040503050406030204" pitchFamily="18" charset="0"/>
                          </a:rPr>
                        </m:ctrlPr>
                      </m:dPr>
                      <m:e>
                        <m:r>
                          <a:rPr lang="en-SG" b="0" i="1" smtClean="0">
                            <a:solidFill>
                              <a:srgbClr val="C00000"/>
                            </a:solidFill>
                            <a:latin typeface="Cambria Math" panose="02040503050406030204" pitchFamily="18" charset="0"/>
                          </a:rPr>
                          <m:t>𝐶</m:t>
                        </m:r>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𝑠</m:t>
                            </m:r>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𝑠</m:t>
                                </m:r>
                              </m:e>
                              <m:sup>
                                <m:r>
                                  <a:rPr lang="en-SG" b="0" i="1" smtClean="0">
                                    <a:solidFill>
                                      <a:srgbClr val="C00000"/>
                                    </a:solidFill>
                                    <a:latin typeface="Cambria Math" panose="02040503050406030204" pitchFamily="18" charset="0"/>
                                  </a:rPr>
                                  <m:t>′</m:t>
                                </m:r>
                              </m:sup>
                            </m:sSup>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𝑐</m:t>
                            </m:r>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𝑐</m:t>
                                </m:r>
                              </m:e>
                              <m:sup>
                                <m:r>
                                  <a:rPr lang="en-SG" b="0" i="1" smtClean="0">
                                    <a:solidFill>
                                      <a:srgbClr val="C00000"/>
                                    </a:solidFill>
                                    <a:latin typeface="Cambria Math" panose="02040503050406030204" pitchFamily="18" charset="0"/>
                                  </a:rPr>
                                  <m:t>′</m:t>
                                </m:r>
                              </m:sup>
                            </m:sSup>
                          </m:sub>
                        </m:sSub>
                      </m:e>
                    </m:d>
                  </m:oMath>
                </a14:m>
                <a:r>
                  <a:rPr lang="en-SG" dirty="0">
                    <a:solidFill>
                      <a:srgbClr val="C00000"/>
                    </a:solidFill>
                  </a:rPr>
                  <a:t> and sends </a:t>
                </a:r>
                <a14:m>
                  <m:oMath xmlns:m="http://schemas.openxmlformats.org/officeDocument/2006/math">
                    <m:d>
                      <m:dPr>
                        <m:ctrlPr>
                          <a:rPr lang="en-SG" i="1" smtClean="0">
                            <a:solidFill>
                              <a:srgbClr val="C00000"/>
                            </a:solidFill>
                            <a:latin typeface="Cambria Math" panose="02040503050406030204" pitchFamily="18" charset="0"/>
                          </a:rPr>
                        </m:ctrlPr>
                      </m:dPr>
                      <m:e>
                        <m:r>
                          <a:rPr lang="en-SG" b="0" i="1" smtClean="0">
                            <a:solidFill>
                              <a:srgbClr val="C00000"/>
                            </a:solidFill>
                            <a:latin typeface="Cambria Math" panose="02040503050406030204" pitchFamily="18" charset="0"/>
                          </a:rPr>
                          <m:t>𝑆</m:t>
                        </m:r>
                        <m:r>
                          <a:rPr lang="en-SG" b="0" i="1" smtClean="0">
                            <a:solidFill>
                              <a:srgbClr val="C00000"/>
                            </a:solidFill>
                            <a:latin typeface="Cambria Math" panose="02040503050406030204" pitchFamily="18" charset="0"/>
                          </a:rPr>
                          <m:t>,</m:t>
                        </m:r>
                        <m:r>
                          <a:rPr lang="en-SG" b="0" i="1" smtClean="0">
                            <a:solidFill>
                              <a:srgbClr val="C00000"/>
                            </a:solidFill>
                            <a:latin typeface="Cambria Math" panose="02040503050406030204" pitchFamily="18" charset="0"/>
                          </a:rPr>
                          <m:t>𝐶</m:t>
                        </m:r>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r>
                              <a:rPr lang="en-SG" b="0" i="1" smtClean="0">
                                <a:solidFill>
                                  <a:srgbClr val="C00000"/>
                                </a:solidFill>
                                <a:latin typeface="Cambria Math" panose="02040503050406030204" pitchFamily="18" charset="0"/>
                              </a:rPr>
                              <m:t>𝑐</m:t>
                            </m:r>
                          </m:sub>
                        </m:sSub>
                        <m:r>
                          <a:rPr lang="en-SG" b="0" i="1" smtClean="0">
                            <a:solidFill>
                              <a:srgbClr val="C00000"/>
                            </a:solidFill>
                            <a:latin typeface="Cambria Math" panose="02040503050406030204" pitchFamily="18" charset="0"/>
                          </a:rPr>
                          <m:t>,</m:t>
                        </m:r>
                        <m:sSub>
                          <m:sSubPr>
                            <m:ctrlPr>
                              <a:rPr lang="en-SG" b="0" i="1" smtClean="0">
                                <a:solidFill>
                                  <a:srgbClr val="C00000"/>
                                </a:solidFill>
                                <a:latin typeface="Cambria Math" panose="02040503050406030204" pitchFamily="18" charset="0"/>
                              </a:rPr>
                            </m:ctrlPr>
                          </m:sSubPr>
                          <m:e>
                            <m:r>
                              <a:rPr lang="en-SG" b="0" i="1" smtClean="0">
                                <a:solidFill>
                                  <a:srgbClr val="C00000"/>
                                </a:solidFill>
                                <a:latin typeface="Cambria Math" panose="02040503050406030204" pitchFamily="18" charset="0"/>
                              </a:rPr>
                              <m:t>𝑁</m:t>
                            </m:r>
                          </m:e>
                          <m:sub>
                            <m:sSup>
                              <m:sSupPr>
                                <m:ctrlPr>
                                  <a:rPr lang="en-SG" b="0" i="1" smtClean="0">
                                    <a:solidFill>
                                      <a:srgbClr val="C00000"/>
                                    </a:solidFill>
                                    <a:latin typeface="Cambria Math" panose="02040503050406030204" pitchFamily="18" charset="0"/>
                                  </a:rPr>
                                </m:ctrlPr>
                              </m:sSupPr>
                              <m:e>
                                <m:r>
                                  <a:rPr lang="en-SG" b="0" i="1" smtClean="0">
                                    <a:solidFill>
                                      <a:srgbClr val="C00000"/>
                                    </a:solidFill>
                                    <a:latin typeface="Cambria Math" panose="02040503050406030204" pitchFamily="18" charset="0"/>
                                  </a:rPr>
                                  <m:t>𝑐</m:t>
                                </m:r>
                              </m:e>
                              <m:sup>
                                <m:r>
                                  <a:rPr lang="en-SG" b="0" i="1" smtClean="0">
                                    <a:solidFill>
                                      <a:srgbClr val="C00000"/>
                                    </a:solidFill>
                                    <a:latin typeface="Cambria Math" panose="02040503050406030204" pitchFamily="18" charset="0"/>
                                  </a:rPr>
                                  <m:t>′</m:t>
                                </m:r>
                              </m:sup>
                            </m:sSup>
                          </m:sub>
                        </m:sSub>
                      </m:e>
                    </m:d>
                  </m:oMath>
                </a14:m>
                <a:r>
                  <a:rPr lang="en-SG" dirty="0">
                    <a:solidFill>
                      <a:srgbClr val="C00000"/>
                    </a:solidFill>
                  </a:rPr>
                  <a:t> to the client.</a:t>
                </a:r>
              </a:p>
              <a:p>
                <a:r>
                  <a:rPr lang="en-SG" dirty="0">
                    <a:solidFill>
                      <a:srgbClr val="C00000"/>
                    </a:solidFill>
                  </a:rPr>
                  <a:t>The operation can now continue.</a:t>
                </a:r>
              </a:p>
              <a:p>
                <a:endParaRPr lang="en-SG"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57679" y="1690689"/>
                <a:ext cx="7886700" cy="4351338"/>
              </a:xfrm>
              <a:blipFill>
                <a:blip r:embed="rId2"/>
                <a:stretch>
                  <a:fillRect l="-1391" t="-2801" r="-309" b="-1120"/>
                </a:stretch>
              </a:blipFill>
            </p:spPr>
            <p:txBody>
              <a:bodyPr/>
              <a:lstStyle/>
              <a:p>
                <a:r>
                  <a:rPr lang="en-SG">
                    <a:noFill/>
                  </a:rPr>
                  <a:t> </a:t>
                </a:r>
              </a:p>
            </p:txBody>
          </p:sp>
        </mc:Fallback>
      </mc:AlternateContent>
      <p:sp>
        <p:nvSpPr>
          <p:cNvPr id="5" name="Rectangle 4"/>
          <p:cNvSpPr/>
          <p:nvPr/>
        </p:nvSpPr>
        <p:spPr>
          <a:xfrm>
            <a:off x="628650" y="5956103"/>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1523916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…9</a:t>
            </a:r>
          </a:p>
        </p:txBody>
      </p:sp>
      <p:sp>
        <p:nvSpPr>
          <p:cNvPr id="3" name="Content Placeholder 2"/>
          <p:cNvSpPr>
            <a:spLocks noGrp="1"/>
          </p:cNvSpPr>
          <p:nvPr>
            <p:ph idx="1"/>
          </p:nvPr>
        </p:nvSpPr>
        <p:spPr/>
        <p:txBody>
          <a:bodyPr/>
          <a:lstStyle/>
          <a:p>
            <a:pPr marL="385763" indent="-385763">
              <a:buFont typeface="+mj-lt"/>
              <a:buAutoNum type="alphaLcParenR" startAt="5"/>
            </a:pPr>
            <a:r>
              <a:rPr lang="en-SG" dirty="0"/>
              <a:t>What advantage do we obtain by using many sub-puzzles rather than just one single large puzzle?</a:t>
            </a:r>
          </a:p>
        </p:txBody>
      </p:sp>
      <p:sp>
        <p:nvSpPr>
          <p:cNvPr id="7" name="Rectangle 6"/>
          <p:cNvSpPr/>
          <p:nvPr/>
        </p:nvSpPr>
        <p:spPr>
          <a:xfrm>
            <a:off x="628650" y="5956103"/>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10368585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…9</a:t>
            </a:r>
          </a:p>
        </p:txBody>
      </p:sp>
      <p:sp>
        <p:nvSpPr>
          <p:cNvPr id="3" name="Content Placeholder 2"/>
          <p:cNvSpPr>
            <a:spLocks noGrp="1"/>
          </p:cNvSpPr>
          <p:nvPr>
            <p:ph idx="1"/>
          </p:nvPr>
        </p:nvSpPr>
        <p:spPr/>
        <p:txBody>
          <a:bodyPr/>
          <a:lstStyle/>
          <a:p>
            <a:pPr marL="385763" indent="-385763">
              <a:buFont typeface="+mj-lt"/>
              <a:buAutoNum type="alphaLcParenR" startAt="5"/>
            </a:pPr>
            <a:r>
              <a:rPr lang="en-SG" dirty="0"/>
              <a:t>What advantage do we obtain by using many sub-puzzles rather than just one single large puzzle?</a:t>
            </a:r>
          </a:p>
        </p:txBody>
      </p:sp>
      <p:sp>
        <p:nvSpPr>
          <p:cNvPr id="5" name="Rectangle 4"/>
          <p:cNvSpPr/>
          <p:nvPr/>
        </p:nvSpPr>
        <p:spPr>
          <a:xfrm>
            <a:off x="1051560" y="2957974"/>
            <a:ext cx="7463790" cy="2677656"/>
          </a:xfrm>
          <a:prstGeom prst="rect">
            <a:avLst/>
          </a:prstGeom>
        </p:spPr>
        <p:txBody>
          <a:bodyPr wrap="square">
            <a:spAutoFit/>
          </a:bodyPr>
          <a:lstStyle/>
          <a:p>
            <a:r>
              <a:rPr lang="en-US" sz="2800" dirty="0">
                <a:solidFill>
                  <a:srgbClr val="C00000"/>
                </a:solidFill>
              </a:rPr>
              <a:t>If we use a single big puzzle instead of sub puzzles, then the difficulty level is hard to adjust. This is because one bit of change in </a:t>
            </a:r>
            <a:r>
              <a:rPr lang="en-US" sz="2800" i="1" dirty="0">
                <a:solidFill>
                  <a:srgbClr val="C00000"/>
                </a:solidFill>
              </a:rPr>
              <a:t>k</a:t>
            </a:r>
            <a:r>
              <a:rPr lang="en-US" sz="2800" dirty="0">
                <a:solidFill>
                  <a:srgbClr val="C00000"/>
                </a:solidFill>
              </a:rPr>
              <a:t> could require a much longer time to solve the puzzle. Using sub puzzles we can fine tune the difficulty level.</a:t>
            </a:r>
            <a:endParaRPr lang="en-SG" sz="2800" dirty="0">
              <a:solidFill>
                <a:srgbClr val="C00000"/>
              </a:solidFill>
            </a:endParaRPr>
          </a:p>
        </p:txBody>
      </p:sp>
      <p:sp>
        <p:nvSpPr>
          <p:cNvPr id="7" name="Rectangle 6"/>
          <p:cNvSpPr/>
          <p:nvPr/>
        </p:nvSpPr>
        <p:spPr>
          <a:xfrm>
            <a:off x="628650" y="5956103"/>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1859416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noAutofit/>
          </a:bodyPr>
          <a:lstStyle/>
          <a:p>
            <a:r>
              <a:rPr lang="en-SG" sz="3600" b="1" dirty="0" smtClean="0">
                <a:solidFill>
                  <a:srgbClr val="FF0000"/>
                </a:solidFill>
                <a:latin typeface="Ink Free" panose="03080402000500000000" pitchFamily="66" charset="0"/>
              </a:rPr>
              <a:t>Spring 2016 – Part B, Question 3</a:t>
            </a:r>
            <a:endParaRPr lang="en-SG" sz="3600" b="1" dirty="0">
              <a:solidFill>
                <a:srgbClr val="FF0000"/>
              </a:solidFill>
              <a:latin typeface="Ink Free" panose="03080402000500000000" pitchFamily="66" charset="0"/>
            </a:endParaRPr>
          </a:p>
        </p:txBody>
      </p:sp>
    </p:spTree>
    <p:extLst>
      <p:ext uri="{BB962C8B-B14F-4D97-AF65-F5344CB8AC3E}">
        <p14:creationId xmlns:p14="http://schemas.microsoft.com/office/powerpoint/2010/main" val="2070684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CSCI262-System Security</a:t>
            </a:r>
            <a:endParaRPr lang="en-SG" dirty="0"/>
          </a:p>
        </p:txBody>
      </p:sp>
      <p:sp>
        <p:nvSpPr>
          <p:cNvPr id="3" name="Content Placeholder 2"/>
          <p:cNvSpPr>
            <a:spLocks noGrp="1"/>
          </p:cNvSpPr>
          <p:nvPr>
            <p:ph idx="1"/>
          </p:nvPr>
        </p:nvSpPr>
        <p:spPr/>
        <p:txBody>
          <a:bodyPr/>
          <a:lstStyle/>
          <a:p>
            <a:r>
              <a:rPr lang="en-SG" dirty="0"/>
              <a:t>A company has three departments A, B and C, and has determined that it is appropriate to have two levels of sensitivity, in increasing order: L and H. Draw a BLP lattice system to represent this scenario. </a:t>
            </a:r>
          </a:p>
          <a:p>
            <a:pPr marL="0" indent="0">
              <a:buNone/>
            </a:pPr>
            <a:endParaRPr lang="en-SG" dirty="0"/>
          </a:p>
        </p:txBody>
      </p:sp>
      <p:sp>
        <p:nvSpPr>
          <p:cNvPr id="4" name="TextBox 3"/>
          <p:cNvSpPr txBox="1"/>
          <p:nvPr/>
        </p:nvSpPr>
        <p:spPr>
          <a:xfrm>
            <a:off x="628650" y="5791200"/>
            <a:ext cx="8058150" cy="369332"/>
          </a:xfrm>
          <a:prstGeom prst="rect">
            <a:avLst/>
          </a:prstGeom>
          <a:noFill/>
        </p:spPr>
        <p:txBody>
          <a:bodyPr wrap="square" rtlCol="0">
            <a:spAutoFit/>
          </a:bodyPr>
          <a:lstStyle/>
          <a:p>
            <a:r>
              <a:rPr lang="en-SG" dirty="0" smtClean="0"/>
              <a:t>CSCi262 – System Security - Spring </a:t>
            </a:r>
            <a:r>
              <a:rPr lang="en-SG" dirty="0"/>
              <a:t>Session </a:t>
            </a:r>
            <a:r>
              <a:rPr lang="en-SG" dirty="0" smtClean="0"/>
              <a:t>2016, Part B, Question 3</a:t>
            </a:r>
            <a:endParaRPr lang="en-SG" dirty="0"/>
          </a:p>
        </p:txBody>
      </p:sp>
    </p:spTree>
    <p:extLst>
      <p:ext uri="{BB962C8B-B14F-4D97-AF65-F5344CB8AC3E}">
        <p14:creationId xmlns:p14="http://schemas.microsoft.com/office/powerpoint/2010/main" val="7833890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CSCI262-System Security</a:t>
            </a:r>
            <a:endParaRPr lang="en-SG" dirty="0"/>
          </a:p>
        </p:txBody>
      </p:sp>
      <p:sp>
        <p:nvSpPr>
          <p:cNvPr id="3" name="Content Placeholder 2"/>
          <p:cNvSpPr>
            <a:spLocks noGrp="1"/>
          </p:cNvSpPr>
          <p:nvPr>
            <p:ph idx="1"/>
          </p:nvPr>
        </p:nvSpPr>
        <p:spPr/>
        <p:txBody>
          <a:bodyPr/>
          <a:lstStyle/>
          <a:p>
            <a:r>
              <a:rPr lang="en-SG" dirty="0"/>
              <a:t>A company has three departments A, B and C, and has determined that it is appropriate to have two levels of sensitivity, in increasing order: L and H. Draw a BLP lattice system to represent this scenario. </a:t>
            </a:r>
          </a:p>
          <a:p>
            <a:pPr marL="0" indent="0">
              <a:buNone/>
            </a:pPr>
            <a:endParaRPr lang="en-SG" dirty="0"/>
          </a:p>
        </p:txBody>
      </p:sp>
      <p:sp>
        <p:nvSpPr>
          <p:cNvPr id="4" name="TextBox 3"/>
          <p:cNvSpPr txBox="1"/>
          <p:nvPr/>
        </p:nvSpPr>
        <p:spPr>
          <a:xfrm>
            <a:off x="628650" y="5791200"/>
            <a:ext cx="8058150" cy="369332"/>
          </a:xfrm>
          <a:prstGeom prst="rect">
            <a:avLst/>
          </a:prstGeom>
          <a:noFill/>
        </p:spPr>
        <p:txBody>
          <a:bodyPr wrap="square" rtlCol="0">
            <a:spAutoFit/>
          </a:bodyPr>
          <a:lstStyle/>
          <a:p>
            <a:r>
              <a:rPr lang="en-SG" dirty="0" smtClean="0"/>
              <a:t>CSCI262 – System Security - Spring </a:t>
            </a:r>
            <a:r>
              <a:rPr lang="en-SG" dirty="0"/>
              <a:t>Session </a:t>
            </a:r>
            <a:r>
              <a:rPr lang="en-SG" dirty="0" smtClean="0"/>
              <a:t>2016, Part B, Question 3</a:t>
            </a:r>
            <a:endParaRPr lang="en-SG" dirty="0"/>
          </a:p>
        </p:txBody>
      </p:sp>
      <p:pic>
        <p:nvPicPr>
          <p:cNvPr id="5" name="Picture 4"/>
          <p:cNvPicPr>
            <a:picLocks noChangeAspect="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2231369" y="2647069"/>
            <a:ext cx="4681262" cy="3144131"/>
          </a:xfrm>
          <a:prstGeom prst="rect">
            <a:avLst/>
          </a:prstGeom>
        </p:spPr>
      </p:pic>
    </p:spTree>
    <p:extLst>
      <p:ext uri="{BB962C8B-B14F-4D97-AF65-F5344CB8AC3E}">
        <p14:creationId xmlns:p14="http://schemas.microsoft.com/office/powerpoint/2010/main" val="4074519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noAutofit/>
          </a:bodyPr>
          <a:lstStyle/>
          <a:p>
            <a:r>
              <a:rPr lang="en-SG" sz="3600" b="1" dirty="0" smtClean="0">
                <a:solidFill>
                  <a:srgbClr val="FF0000"/>
                </a:solidFill>
                <a:latin typeface="Ink Free" panose="03080402000500000000" pitchFamily="66" charset="0"/>
              </a:rPr>
              <a:t>Spring 2016 – Part C, Question 2</a:t>
            </a:r>
            <a:endParaRPr lang="en-SG" sz="3600" b="1" dirty="0">
              <a:solidFill>
                <a:srgbClr val="FF0000"/>
              </a:solidFill>
              <a:latin typeface="Ink Free" panose="03080402000500000000" pitchFamily="66" charset="0"/>
            </a:endParaRPr>
          </a:p>
        </p:txBody>
      </p:sp>
    </p:spTree>
    <p:extLst>
      <p:ext uri="{BB962C8B-B14F-4D97-AF65-F5344CB8AC3E}">
        <p14:creationId xmlns:p14="http://schemas.microsoft.com/office/powerpoint/2010/main" val="224898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…1</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660479"/>
                <a:ext cx="7886700" cy="4351338"/>
              </a:xfrm>
            </p:spPr>
            <p:txBody>
              <a:bodyPr>
                <a:normAutofit/>
              </a:bodyPr>
              <a:lstStyle/>
              <a:p>
                <a:pPr marL="385763" indent="-385763">
                  <a:buFont typeface="+mj-lt"/>
                  <a:buAutoNum type="arabicParenR"/>
                </a:pPr>
                <a:r>
                  <a:rPr lang="en-SG" sz="2400" dirty="0"/>
                  <a:t>One of the client puzzles we considered contained the statement </a:t>
                </a:r>
                <a14:m>
                  <m:oMath xmlns:m="http://schemas.openxmlformats.org/officeDocument/2006/math">
                    <m:r>
                      <a:rPr lang="en-SG" sz="2400" i="1" dirty="0" smtClean="0">
                        <a:latin typeface="Cambria Math" panose="02040503050406030204" pitchFamily="18" charset="0"/>
                      </a:rPr>
                      <m:t>h</m:t>
                    </m:r>
                    <m:r>
                      <a:rPr lang="en-SG" sz="2400" i="1" dirty="0" smtClean="0">
                        <a:latin typeface="Cambria Math" panose="02040503050406030204" pitchFamily="18" charset="0"/>
                      </a:rPr>
                      <m:t>(</m:t>
                    </m:r>
                    <m:r>
                      <a:rPr lang="en-SG" sz="2400" i="1" dirty="0" smtClean="0">
                        <a:latin typeface="Cambria Math" panose="02040503050406030204" pitchFamily="18" charset="0"/>
                      </a:rPr>
                      <m:t>𝐶</m:t>
                    </m:r>
                    <m:r>
                      <a:rPr lang="en-SG" sz="2400" i="1" dirty="0" smtClean="0">
                        <a:latin typeface="Cambria Math" panose="02040503050406030204" pitchFamily="18" charset="0"/>
                      </a:rPr>
                      <m:t>, </m:t>
                    </m:r>
                    <m:r>
                      <a:rPr lang="en-SG" sz="2400" i="1" dirty="0" smtClean="0">
                        <a:latin typeface="Cambria Math" panose="02040503050406030204" pitchFamily="18" charset="0"/>
                      </a:rPr>
                      <m:t>𝑁𝑠</m:t>
                    </m:r>
                    <m:r>
                      <a:rPr lang="en-SG" sz="2400" i="1" dirty="0" smtClean="0">
                        <a:latin typeface="Cambria Math" panose="02040503050406030204" pitchFamily="18" charset="0"/>
                      </a:rPr>
                      <m:t>, </m:t>
                    </m:r>
                    <m:r>
                      <a:rPr lang="en-SG" sz="2400" i="1" dirty="0" err="1" smtClean="0">
                        <a:latin typeface="Cambria Math" panose="02040503050406030204" pitchFamily="18" charset="0"/>
                      </a:rPr>
                      <m:t>𝑁𝑐</m:t>
                    </m:r>
                    <m:r>
                      <a:rPr lang="en-SG" sz="2400" i="1" dirty="0" smtClean="0">
                        <a:latin typeface="Cambria Math" panose="02040503050406030204" pitchFamily="18" charset="0"/>
                      </a:rPr>
                      <m:t>, </m:t>
                    </m:r>
                    <m:r>
                      <a:rPr lang="en-SG" sz="2400" i="1" dirty="0" smtClean="0">
                        <a:latin typeface="Cambria Math" panose="02040503050406030204" pitchFamily="18" charset="0"/>
                      </a:rPr>
                      <m:t>𝑌</m:t>
                    </m:r>
                    <m:r>
                      <a:rPr lang="en-SG" sz="2400" i="1" dirty="0" smtClean="0">
                        <a:latin typeface="Cambria Math" panose="02040503050406030204" pitchFamily="18" charset="0"/>
                      </a:rPr>
                      <m:t>) = 000…000</m:t>
                    </m:r>
                    <m:r>
                      <a:rPr lang="en-SG" sz="2400" i="1" dirty="0" smtClean="0">
                        <a:latin typeface="Cambria Math" panose="02040503050406030204" pitchFamily="18" charset="0"/>
                      </a:rPr>
                      <m:t>𝑋</m:t>
                    </m:r>
                    <m:r>
                      <a:rPr lang="en-SG" sz="2400" i="1" dirty="0" smtClean="0">
                        <a:latin typeface="Cambria Math" panose="02040503050406030204" pitchFamily="18" charset="0"/>
                      </a:rPr>
                      <m:t>.</m:t>
                    </m:r>
                  </m:oMath>
                </a14:m>
                <a:endParaRPr lang="en-SG" sz="2400" dirty="0"/>
              </a:p>
              <a:p>
                <a:pPr marL="728663" lvl="1" indent="-385763">
                  <a:buFont typeface="+mj-lt"/>
                  <a:buAutoNum type="alphaLcPeriod"/>
                </a:pPr>
                <a:r>
                  <a:rPr lang="en-SG" dirty="0"/>
                  <a:t>Describe each of the components in the expression above.</a:t>
                </a:r>
              </a:p>
              <a:p>
                <a:pPr marL="728663" lvl="1" indent="-385763">
                  <a:buFont typeface="+mj-lt"/>
                  <a:buAutoNum type="alphaLcPeriod"/>
                </a:pPr>
                <a:r>
                  <a:rPr lang="en-SG" dirty="0"/>
                  <a:t>How much work is required to “solve” the puzzle, in the context of this statement?</a:t>
                </a:r>
              </a:p>
              <a:p>
                <a:pPr marL="728663" lvl="1" indent="-385763">
                  <a:buFont typeface="+mj-lt"/>
                  <a:buAutoNum type="alphaLcPeriod"/>
                </a:pPr>
                <a:r>
                  <a:rPr lang="en-SG" dirty="0"/>
                  <a:t>What is the purpose of such a puzzle?</a:t>
                </a:r>
              </a:p>
              <a:p>
                <a:pPr marL="728663" lvl="1" indent="-385763">
                  <a:buFont typeface="+mj-lt"/>
                  <a:buAutoNum type="alphaLcPeriod"/>
                </a:pPr>
                <a:r>
                  <a:rPr lang="en-SG" dirty="0"/>
                  <a:t>Describe how we could modify this to generate sub-puzzles.</a:t>
                </a:r>
              </a:p>
              <a:p>
                <a:pPr marL="728663" lvl="1" indent="-385763">
                  <a:buFont typeface="+mj-lt"/>
                  <a:buAutoNum type="alphaLcPeriod"/>
                </a:pPr>
                <a:r>
                  <a:rPr lang="en-SG" dirty="0"/>
                  <a:t>What advantage do we obtain by using many sub-puzzles rather than just one single large puzzle?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660479"/>
                <a:ext cx="7886700" cy="4351338"/>
              </a:xfrm>
              <a:blipFill>
                <a:blip r:embed="rId2"/>
                <a:stretch>
                  <a:fillRect l="-1236" t="-2101" r="-850"/>
                </a:stretch>
              </a:blipFill>
            </p:spPr>
            <p:txBody>
              <a:bodyPr/>
              <a:lstStyle/>
              <a:p>
                <a:r>
                  <a:rPr lang="en-SG">
                    <a:noFill/>
                  </a:rPr>
                  <a:t> </a:t>
                </a:r>
              </a:p>
            </p:txBody>
          </p:sp>
        </mc:Fallback>
      </mc:AlternateContent>
      <p:sp>
        <p:nvSpPr>
          <p:cNvPr id="4" name="Rectangle 3"/>
          <p:cNvSpPr/>
          <p:nvPr/>
        </p:nvSpPr>
        <p:spPr>
          <a:xfrm>
            <a:off x="628650" y="6011817"/>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3603427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Spring 2016, Part C - Question 2</a:t>
            </a:r>
            <a:endParaRPr lang="en-SG" dirty="0"/>
          </a:p>
        </p:txBody>
      </p:sp>
      <p:sp>
        <p:nvSpPr>
          <p:cNvPr id="3" name="Content Placeholder 2"/>
          <p:cNvSpPr>
            <a:spLocks noGrp="1"/>
          </p:cNvSpPr>
          <p:nvPr>
            <p:ph idx="1"/>
          </p:nvPr>
        </p:nvSpPr>
        <p:spPr>
          <a:xfrm>
            <a:off x="628650" y="1493839"/>
            <a:ext cx="7886700" cy="914399"/>
          </a:xfrm>
        </p:spPr>
        <p:txBody>
          <a:bodyPr>
            <a:noAutofit/>
          </a:bodyPr>
          <a:lstStyle/>
          <a:p>
            <a:pPr marL="628650" indent="-514350">
              <a:buFont typeface="+mj-lt"/>
              <a:buAutoNum type="arabicParenR" startAt="2"/>
            </a:pPr>
            <a:r>
              <a:rPr lang="en-SG" sz="2600" dirty="0"/>
              <a:t>Consider the diagram to the right and answer the following questions</a:t>
            </a:r>
            <a:r>
              <a:rPr lang="en-SG" sz="2600" dirty="0" smtClean="0"/>
              <a:t>:</a:t>
            </a:r>
          </a:p>
        </p:txBody>
      </p:sp>
      <p:sp>
        <p:nvSpPr>
          <p:cNvPr id="4" name="Rectangle 3"/>
          <p:cNvSpPr/>
          <p:nvPr/>
        </p:nvSpPr>
        <p:spPr>
          <a:xfrm>
            <a:off x="762000" y="2286000"/>
            <a:ext cx="5181600" cy="4493538"/>
          </a:xfrm>
          <a:prstGeom prst="rect">
            <a:avLst/>
          </a:prstGeom>
        </p:spPr>
        <p:txBody>
          <a:bodyPr wrap="square">
            <a:spAutoFit/>
          </a:bodyPr>
          <a:lstStyle/>
          <a:p>
            <a:pPr marL="971550" lvl="1" indent="-514350">
              <a:buFont typeface="+mj-lt"/>
              <a:buAutoNum type="alphaLcPeriod"/>
            </a:pPr>
            <a:r>
              <a:rPr lang="en-SG" sz="2600" dirty="0"/>
              <a:t>What is the context of this diagram?</a:t>
            </a:r>
          </a:p>
          <a:p>
            <a:pPr marL="971550" lvl="1" indent="-514350">
              <a:buFont typeface="+mj-lt"/>
              <a:buAutoNum type="alphaLcPeriod"/>
            </a:pPr>
            <a:r>
              <a:rPr lang="en-SG" sz="2600" dirty="0"/>
              <a:t>What is sent to the client and how is this generated?</a:t>
            </a:r>
          </a:p>
          <a:p>
            <a:pPr marL="971550" lvl="1" indent="-514350">
              <a:buFont typeface="+mj-lt"/>
              <a:buAutoNum type="alphaLcPeriod"/>
            </a:pPr>
            <a:r>
              <a:rPr lang="en-SG" sz="2600" dirty="0"/>
              <a:t>What should the client respond with?</a:t>
            </a:r>
          </a:p>
          <a:p>
            <a:pPr marL="971550" lvl="1" indent="-514350">
              <a:buFont typeface="+mj-lt"/>
              <a:buAutoNum type="alphaLcPeriod"/>
            </a:pPr>
            <a:r>
              <a:rPr lang="en-SG" sz="2600" dirty="0"/>
              <a:t>What is the role of k?</a:t>
            </a:r>
          </a:p>
          <a:p>
            <a:pPr marL="971550" lvl="1" indent="-514350">
              <a:buFont typeface="+mj-lt"/>
              <a:buAutoNum type="alphaLcPeriod"/>
            </a:pPr>
            <a:r>
              <a:rPr lang="en-SG" sz="2600" dirty="0"/>
              <a:t>How much work would we expected the client to do?</a:t>
            </a:r>
          </a:p>
          <a:p>
            <a:pPr marL="971550" lvl="1" indent="-514350">
              <a:buFont typeface="+mj-lt"/>
              <a:buAutoNum type="alphaLcPeriod"/>
            </a:pPr>
            <a:r>
              <a:rPr lang="en-SG" sz="2600" dirty="0"/>
              <a:t>Is the answer from the client unique? Justify your answer.</a:t>
            </a:r>
            <a:endParaRPr lang="en-SG" sz="2600" dirty="0"/>
          </a:p>
        </p:txBody>
      </p:sp>
      <p:pic>
        <p:nvPicPr>
          <p:cNvPr id="5" name="Picture 4"/>
          <p:cNvPicPr>
            <a:picLocks noChangeAspect="1"/>
          </p:cNvPicPr>
          <p:nvPr/>
        </p:nvPicPr>
        <p:blipFill>
          <a:blip r:embed="rId2"/>
          <a:stretch>
            <a:fillRect/>
          </a:stretch>
        </p:blipFill>
        <p:spPr>
          <a:xfrm>
            <a:off x="5867400" y="2286000"/>
            <a:ext cx="3057525" cy="2819400"/>
          </a:xfrm>
          <a:prstGeom prst="rect">
            <a:avLst/>
          </a:prstGeom>
        </p:spPr>
      </p:pic>
    </p:spTree>
    <p:extLst>
      <p:ext uri="{BB962C8B-B14F-4D97-AF65-F5344CB8AC3E}">
        <p14:creationId xmlns:p14="http://schemas.microsoft.com/office/powerpoint/2010/main" val="2514472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…2</a:t>
            </a:r>
          </a:p>
        </p:txBody>
      </p:sp>
      <p:pic>
        <p:nvPicPr>
          <p:cNvPr id="4" name="Picture 3"/>
          <p:cNvPicPr>
            <a:picLocks noChangeAspect="1"/>
          </p:cNvPicPr>
          <p:nvPr/>
        </p:nvPicPr>
        <p:blipFill>
          <a:blip r:embed="rId2"/>
          <a:stretch>
            <a:fillRect/>
          </a:stretch>
        </p:blipFill>
        <p:spPr>
          <a:xfrm>
            <a:off x="6259277" y="2116143"/>
            <a:ext cx="2293144" cy="2114550"/>
          </a:xfrm>
          <a:prstGeom prst="rect">
            <a:avLst/>
          </a:prstGeom>
        </p:spPr>
      </p:pic>
      <p:sp>
        <p:nvSpPr>
          <p:cNvPr id="5" name="Rectangle 4"/>
          <p:cNvSpPr/>
          <p:nvPr/>
        </p:nvSpPr>
        <p:spPr>
          <a:xfrm>
            <a:off x="591579" y="1438490"/>
            <a:ext cx="7960842" cy="523220"/>
          </a:xfrm>
          <a:prstGeom prst="rect">
            <a:avLst/>
          </a:prstGeom>
        </p:spPr>
        <p:txBody>
          <a:bodyPr wrap="square">
            <a:spAutoFit/>
          </a:bodyPr>
          <a:lstStyle/>
          <a:p>
            <a:pPr marL="385763" indent="-385763">
              <a:buFont typeface="+mj-lt"/>
              <a:buAutoNum type="alphaLcPeriod"/>
            </a:pPr>
            <a:r>
              <a:rPr lang="en-SG" sz="2800" dirty="0"/>
              <a:t>What is the context of this diagram?</a:t>
            </a:r>
          </a:p>
        </p:txBody>
      </p:sp>
    </p:spTree>
    <p:extLst>
      <p:ext uri="{BB962C8B-B14F-4D97-AF65-F5344CB8AC3E}">
        <p14:creationId xmlns:p14="http://schemas.microsoft.com/office/powerpoint/2010/main" val="128836493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…2</a:t>
            </a:r>
          </a:p>
        </p:txBody>
      </p:sp>
      <p:pic>
        <p:nvPicPr>
          <p:cNvPr id="4" name="Picture 3"/>
          <p:cNvPicPr>
            <a:picLocks noChangeAspect="1"/>
          </p:cNvPicPr>
          <p:nvPr/>
        </p:nvPicPr>
        <p:blipFill>
          <a:blip r:embed="rId2"/>
          <a:stretch>
            <a:fillRect/>
          </a:stretch>
        </p:blipFill>
        <p:spPr>
          <a:xfrm>
            <a:off x="6259277" y="2116143"/>
            <a:ext cx="2293144" cy="2114550"/>
          </a:xfrm>
          <a:prstGeom prst="rect">
            <a:avLst/>
          </a:prstGeom>
        </p:spPr>
      </p:pic>
      <p:sp>
        <p:nvSpPr>
          <p:cNvPr id="5" name="Rectangle 4"/>
          <p:cNvSpPr/>
          <p:nvPr/>
        </p:nvSpPr>
        <p:spPr>
          <a:xfrm>
            <a:off x="591579" y="1438490"/>
            <a:ext cx="7960842" cy="523220"/>
          </a:xfrm>
          <a:prstGeom prst="rect">
            <a:avLst/>
          </a:prstGeom>
        </p:spPr>
        <p:txBody>
          <a:bodyPr wrap="square">
            <a:spAutoFit/>
          </a:bodyPr>
          <a:lstStyle/>
          <a:p>
            <a:pPr marL="385763" indent="-385763">
              <a:buFont typeface="+mj-lt"/>
              <a:buAutoNum type="alphaLcPeriod"/>
            </a:pPr>
            <a:r>
              <a:rPr lang="en-SG" sz="2800" dirty="0"/>
              <a:t>What is the context of this diagram?</a:t>
            </a:r>
          </a:p>
        </p:txBody>
      </p:sp>
      <p:sp>
        <p:nvSpPr>
          <p:cNvPr id="7" name="TextBox 6"/>
          <p:cNvSpPr txBox="1"/>
          <p:nvPr/>
        </p:nvSpPr>
        <p:spPr>
          <a:xfrm>
            <a:off x="591579" y="2116143"/>
            <a:ext cx="5667698" cy="954107"/>
          </a:xfrm>
          <a:prstGeom prst="rect">
            <a:avLst/>
          </a:prstGeom>
          <a:noFill/>
        </p:spPr>
        <p:txBody>
          <a:bodyPr wrap="square" rtlCol="0">
            <a:spAutoFit/>
          </a:bodyPr>
          <a:lstStyle/>
          <a:p>
            <a:pPr lvl="1"/>
            <a:r>
              <a:rPr lang="en-SG" sz="2800" dirty="0">
                <a:solidFill>
                  <a:srgbClr val="C00000"/>
                </a:solidFill>
              </a:rPr>
              <a:t>The diagram refers to the construction of client puzzles.</a:t>
            </a:r>
          </a:p>
        </p:txBody>
      </p:sp>
    </p:spTree>
    <p:extLst>
      <p:ext uri="{BB962C8B-B14F-4D97-AF65-F5344CB8AC3E}">
        <p14:creationId xmlns:p14="http://schemas.microsoft.com/office/powerpoint/2010/main" val="2018945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…3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1" y="1517217"/>
            <a:ext cx="7960842" cy="954107"/>
          </a:xfrm>
          <a:prstGeom prst="rect">
            <a:avLst/>
          </a:prstGeom>
        </p:spPr>
        <p:txBody>
          <a:bodyPr wrap="square">
            <a:spAutoFit/>
          </a:bodyPr>
          <a:lstStyle/>
          <a:p>
            <a:pPr marL="385763" indent="-385763">
              <a:buFont typeface="+mj-lt"/>
              <a:buAutoNum type="alphaLcPeriod" startAt="2"/>
            </a:pPr>
            <a:r>
              <a:rPr lang="en-SG" sz="2800" dirty="0"/>
              <a:t>What is sent to the client and how is this generated?</a:t>
            </a:r>
          </a:p>
        </p:txBody>
      </p:sp>
    </p:spTree>
    <p:extLst>
      <p:ext uri="{BB962C8B-B14F-4D97-AF65-F5344CB8AC3E}">
        <p14:creationId xmlns:p14="http://schemas.microsoft.com/office/powerpoint/2010/main" val="16145797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…3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1" y="1517217"/>
            <a:ext cx="7960842" cy="954107"/>
          </a:xfrm>
          <a:prstGeom prst="rect">
            <a:avLst/>
          </a:prstGeom>
        </p:spPr>
        <p:txBody>
          <a:bodyPr wrap="square">
            <a:spAutoFit/>
          </a:bodyPr>
          <a:lstStyle/>
          <a:p>
            <a:pPr marL="385763" indent="-385763">
              <a:buFont typeface="+mj-lt"/>
              <a:buAutoNum type="alphaLcPeriod" startAt="2"/>
            </a:pPr>
            <a:r>
              <a:rPr lang="en-SG" sz="2800" dirty="0"/>
              <a:t>What is sent to the client and how is this generated?</a:t>
            </a:r>
          </a:p>
        </p:txBody>
      </p:sp>
      <p:sp>
        <p:nvSpPr>
          <p:cNvPr id="7" name="Rectangle 6"/>
          <p:cNvSpPr/>
          <p:nvPr/>
        </p:nvSpPr>
        <p:spPr>
          <a:xfrm>
            <a:off x="628650" y="2561586"/>
            <a:ext cx="5667698" cy="1815882"/>
          </a:xfrm>
          <a:prstGeom prst="rect">
            <a:avLst/>
          </a:prstGeom>
        </p:spPr>
        <p:txBody>
          <a:bodyPr wrap="square">
            <a:spAutoFit/>
          </a:bodyPr>
          <a:lstStyle/>
          <a:p>
            <a:pPr lvl="1"/>
            <a:r>
              <a:rPr lang="en-SG" sz="2800" dirty="0">
                <a:solidFill>
                  <a:srgbClr val="C00000"/>
                </a:solidFill>
                <a:latin typeface="Calibri" panose="020F0502020204030204" pitchFamily="34" charset="0"/>
                <a:ea typeface="PMingLiU"/>
                <a:cs typeface="Arial" panose="020B0604020202020204" pitchFamily="34" charset="0"/>
              </a:rPr>
              <a:t>X[j](k+1,L) is sent to the client. This is generated by taking a sub-puzzle and taking k bit as the solution of the puzzle</a:t>
            </a:r>
            <a:endParaRPr lang="en-SG" sz="2800" dirty="0">
              <a:solidFill>
                <a:srgbClr val="C00000"/>
              </a:solidFill>
            </a:endParaRPr>
          </a:p>
        </p:txBody>
      </p:sp>
    </p:spTree>
    <p:extLst>
      <p:ext uri="{BB962C8B-B14F-4D97-AF65-F5344CB8AC3E}">
        <p14:creationId xmlns:p14="http://schemas.microsoft.com/office/powerpoint/2010/main" val="3834288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…4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1" y="1438490"/>
            <a:ext cx="7960842" cy="523220"/>
          </a:xfrm>
          <a:prstGeom prst="rect">
            <a:avLst/>
          </a:prstGeom>
        </p:spPr>
        <p:txBody>
          <a:bodyPr wrap="square">
            <a:spAutoFit/>
          </a:bodyPr>
          <a:lstStyle/>
          <a:p>
            <a:pPr marL="385763" indent="-385763">
              <a:buFont typeface="+mj-lt"/>
              <a:buAutoNum type="alphaLcPeriod" startAt="3"/>
            </a:pPr>
            <a:r>
              <a:rPr lang="en-SG" sz="2800" dirty="0"/>
              <a:t>What should the client respond with?</a:t>
            </a:r>
          </a:p>
        </p:txBody>
      </p:sp>
    </p:spTree>
    <p:extLst>
      <p:ext uri="{BB962C8B-B14F-4D97-AF65-F5344CB8AC3E}">
        <p14:creationId xmlns:p14="http://schemas.microsoft.com/office/powerpoint/2010/main" val="187229144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…4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1" y="1438490"/>
            <a:ext cx="7960842" cy="523220"/>
          </a:xfrm>
          <a:prstGeom prst="rect">
            <a:avLst/>
          </a:prstGeom>
        </p:spPr>
        <p:txBody>
          <a:bodyPr wrap="square">
            <a:spAutoFit/>
          </a:bodyPr>
          <a:lstStyle/>
          <a:p>
            <a:pPr marL="385763" indent="-385763">
              <a:buFont typeface="+mj-lt"/>
              <a:buAutoNum type="alphaLcPeriod" startAt="3"/>
            </a:pPr>
            <a:r>
              <a:rPr lang="en-SG" sz="2800" dirty="0"/>
              <a:t>What should the client respond with?</a:t>
            </a:r>
          </a:p>
        </p:txBody>
      </p:sp>
      <p:sp>
        <p:nvSpPr>
          <p:cNvPr id="7" name="Rectangle 6"/>
          <p:cNvSpPr/>
          <p:nvPr/>
        </p:nvSpPr>
        <p:spPr>
          <a:xfrm>
            <a:off x="628651" y="2027105"/>
            <a:ext cx="5667698" cy="1384995"/>
          </a:xfrm>
          <a:prstGeom prst="rect">
            <a:avLst/>
          </a:prstGeom>
        </p:spPr>
        <p:txBody>
          <a:bodyPr wrap="square">
            <a:spAutoFit/>
          </a:bodyPr>
          <a:lstStyle/>
          <a:p>
            <a:pPr lvl="1"/>
            <a:r>
              <a:rPr lang="en-SG" sz="2800" dirty="0">
                <a:solidFill>
                  <a:srgbClr val="C00000"/>
                </a:solidFill>
                <a:latin typeface="Calibri" panose="020F0502020204030204" pitchFamily="34" charset="0"/>
                <a:ea typeface="PMingLiU"/>
                <a:cs typeface="Arial" panose="020B0604020202020204" pitchFamily="34" charset="0"/>
              </a:rPr>
              <a:t>The client should respond with x[j](1,k) to be joined with x[j](k+1,L) to get y[j].</a:t>
            </a:r>
            <a:endParaRPr lang="en-SG" sz="2800" dirty="0">
              <a:solidFill>
                <a:srgbClr val="C00000"/>
              </a:solidFill>
            </a:endParaRPr>
          </a:p>
        </p:txBody>
      </p:sp>
    </p:spTree>
    <p:extLst>
      <p:ext uri="{BB962C8B-B14F-4D97-AF65-F5344CB8AC3E}">
        <p14:creationId xmlns:p14="http://schemas.microsoft.com/office/powerpoint/2010/main" val="3496439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…5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0" y="1438490"/>
            <a:ext cx="7886700" cy="523220"/>
          </a:xfrm>
          <a:prstGeom prst="rect">
            <a:avLst/>
          </a:prstGeom>
        </p:spPr>
        <p:txBody>
          <a:bodyPr wrap="square">
            <a:spAutoFit/>
          </a:bodyPr>
          <a:lstStyle/>
          <a:p>
            <a:pPr marL="385763" indent="-385763">
              <a:buFont typeface="+mj-lt"/>
              <a:buAutoNum type="alphaLcPeriod" startAt="4"/>
            </a:pPr>
            <a:r>
              <a:rPr lang="en-SG" sz="2800" dirty="0"/>
              <a:t>What is the role of k?</a:t>
            </a:r>
          </a:p>
        </p:txBody>
      </p:sp>
    </p:spTree>
    <p:extLst>
      <p:ext uri="{BB962C8B-B14F-4D97-AF65-F5344CB8AC3E}">
        <p14:creationId xmlns:p14="http://schemas.microsoft.com/office/powerpoint/2010/main" val="111796310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…5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0" y="1438490"/>
            <a:ext cx="7886700" cy="523220"/>
          </a:xfrm>
          <a:prstGeom prst="rect">
            <a:avLst/>
          </a:prstGeom>
        </p:spPr>
        <p:txBody>
          <a:bodyPr wrap="square">
            <a:spAutoFit/>
          </a:bodyPr>
          <a:lstStyle/>
          <a:p>
            <a:pPr marL="385763" indent="-385763">
              <a:buFont typeface="+mj-lt"/>
              <a:buAutoNum type="alphaLcPeriod" startAt="4"/>
            </a:pPr>
            <a:r>
              <a:rPr lang="en-SG" sz="2800" dirty="0"/>
              <a:t>What is the role of k?</a:t>
            </a:r>
          </a:p>
        </p:txBody>
      </p:sp>
      <mc:AlternateContent xmlns:mc="http://schemas.openxmlformats.org/markup-compatibility/2006">
        <mc:Choice xmlns:a14="http://schemas.microsoft.com/office/drawing/2010/main" Requires="a14">
          <p:sp>
            <p:nvSpPr>
              <p:cNvPr id="7" name="TextBox 6"/>
              <p:cNvSpPr txBox="1"/>
              <p:nvPr/>
            </p:nvSpPr>
            <p:spPr>
              <a:xfrm>
                <a:off x="628650" y="2027105"/>
                <a:ext cx="5667698" cy="2246769"/>
              </a:xfrm>
              <a:prstGeom prst="rect">
                <a:avLst/>
              </a:prstGeom>
              <a:noFill/>
            </p:spPr>
            <p:txBody>
              <a:bodyPr wrap="square" rtlCol="0">
                <a:spAutoFit/>
              </a:bodyPr>
              <a:lstStyle/>
              <a:p>
                <a:pPr lvl="1"/>
                <a14:m>
                  <m:oMath xmlns:m="http://schemas.openxmlformats.org/officeDocument/2006/math">
                    <m:r>
                      <a:rPr lang="en-SG" sz="2800" i="1" dirty="0">
                        <a:solidFill>
                          <a:srgbClr val="C00000"/>
                        </a:solidFill>
                        <a:latin typeface="Cambria Math" panose="02040503050406030204" pitchFamily="18" charset="0"/>
                      </a:rPr>
                      <m:t>𝑘</m:t>
                    </m:r>
                  </m:oMath>
                </a14:m>
                <a:r>
                  <a:rPr lang="en-SG" sz="2800" dirty="0">
                    <a:solidFill>
                      <a:srgbClr val="C00000"/>
                    </a:solidFill>
                  </a:rPr>
                  <a:t> is the number of bits that are missing from the puzzle. It determines the complexity (efforts) that a client needs to put in to solve the puzzle.</a:t>
                </a:r>
              </a:p>
            </p:txBody>
          </p:sp>
        </mc:Choice>
        <mc:Fallback>
          <p:sp>
            <p:nvSpPr>
              <p:cNvPr id="7" name="TextBox 6"/>
              <p:cNvSpPr txBox="1">
                <a:spLocks noRot="1" noChangeAspect="1" noMove="1" noResize="1" noEditPoints="1" noAdjustHandles="1" noChangeArrowheads="1" noChangeShapeType="1" noTextEdit="1"/>
              </p:cNvSpPr>
              <p:nvPr/>
            </p:nvSpPr>
            <p:spPr>
              <a:xfrm>
                <a:off x="628650" y="2027105"/>
                <a:ext cx="5667698" cy="2246769"/>
              </a:xfrm>
              <a:prstGeom prst="rect">
                <a:avLst/>
              </a:prstGeom>
              <a:blipFill>
                <a:blip r:embed="rId3"/>
                <a:stretch>
                  <a:fillRect t="-2717" r="-860" b="-7065"/>
                </a:stretch>
              </a:blipFill>
            </p:spPr>
            <p:txBody>
              <a:bodyPr/>
              <a:lstStyle/>
              <a:p>
                <a:r>
                  <a:rPr lang="en-SG">
                    <a:noFill/>
                  </a:rPr>
                  <a:t> </a:t>
                </a:r>
              </a:p>
            </p:txBody>
          </p:sp>
        </mc:Fallback>
      </mc:AlternateContent>
    </p:spTree>
    <p:extLst>
      <p:ext uri="{BB962C8B-B14F-4D97-AF65-F5344CB8AC3E}">
        <p14:creationId xmlns:p14="http://schemas.microsoft.com/office/powerpoint/2010/main" val="3256013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…6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0" y="1457717"/>
            <a:ext cx="7886700" cy="954107"/>
          </a:xfrm>
          <a:prstGeom prst="rect">
            <a:avLst/>
          </a:prstGeom>
        </p:spPr>
        <p:txBody>
          <a:bodyPr wrap="square">
            <a:spAutoFit/>
          </a:bodyPr>
          <a:lstStyle/>
          <a:p>
            <a:pPr marL="385763" indent="-385763">
              <a:buFont typeface="+mj-lt"/>
              <a:buAutoNum type="alphaLcPeriod" startAt="5"/>
            </a:pPr>
            <a:r>
              <a:rPr lang="en-SG" sz="2800" dirty="0"/>
              <a:t>How much work would we expected the client to do?</a:t>
            </a:r>
          </a:p>
        </p:txBody>
      </p:sp>
    </p:spTree>
    <p:extLst>
      <p:ext uri="{BB962C8B-B14F-4D97-AF65-F5344CB8AC3E}">
        <p14:creationId xmlns:p14="http://schemas.microsoft.com/office/powerpoint/2010/main" val="9401638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…2</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643539"/>
                <a:ext cx="7886700" cy="1459706"/>
              </a:xfrm>
            </p:spPr>
            <p:txBody>
              <a:bodyPr>
                <a:noAutofit/>
              </a:bodyPr>
              <a:lstStyle/>
              <a:p>
                <a:pPr marL="0" indent="0">
                  <a:buNone/>
                </a:pPr>
                <a:endParaRPr lang="en-SG" sz="2400" dirty="0"/>
              </a:p>
              <a:p>
                <a:pPr marL="0" indent="0">
                  <a:buNone/>
                </a:pPr>
                <a14:m>
                  <m:oMathPara xmlns:m="http://schemas.openxmlformats.org/officeDocument/2006/math">
                    <m:oMathParaPr>
                      <m:jc m:val="centerGroup"/>
                    </m:oMathParaPr>
                    <m:oMath xmlns:m="http://schemas.openxmlformats.org/officeDocument/2006/math">
                      <m:r>
                        <a:rPr lang="en-SG" sz="2400" i="1" dirty="0">
                          <a:latin typeface="Cambria Math" panose="02040503050406030204" pitchFamily="18" charset="0"/>
                        </a:rPr>
                        <m:t>h</m:t>
                      </m:r>
                      <m:r>
                        <a:rPr lang="en-SG" sz="2400" i="1" dirty="0">
                          <a:latin typeface="Cambria Math" panose="02040503050406030204" pitchFamily="18" charset="0"/>
                        </a:rPr>
                        <m:t>(</m:t>
                      </m:r>
                      <m:r>
                        <a:rPr lang="en-SG" sz="2400" i="1" dirty="0">
                          <a:latin typeface="Cambria Math" panose="02040503050406030204" pitchFamily="18" charset="0"/>
                        </a:rPr>
                        <m:t>𝐶</m:t>
                      </m:r>
                      <m:r>
                        <a:rPr lang="en-SG" sz="2400" i="1" dirty="0">
                          <a:latin typeface="Cambria Math" panose="02040503050406030204" pitchFamily="18" charset="0"/>
                        </a:rPr>
                        <m:t>, </m:t>
                      </m:r>
                      <m:r>
                        <a:rPr lang="en-SG" sz="2400" i="1" dirty="0">
                          <a:latin typeface="Cambria Math" panose="02040503050406030204" pitchFamily="18" charset="0"/>
                        </a:rPr>
                        <m:t>𝑁𝑠</m:t>
                      </m:r>
                      <m:r>
                        <a:rPr lang="en-SG" sz="2400" i="1" dirty="0">
                          <a:latin typeface="Cambria Math" panose="02040503050406030204" pitchFamily="18" charset="0"/>
                        </a:rPr>
                        <m:t>, </m:t>
                      </m:r>
                      <m:r>
                        <a:rPr lang="en-SG" sz="2400" i="1" dirty="0" err="1">
                          <a:latin typeface="Cambria Math" panose="02040503050406030204" pitchFamily="18" charset="0"/>
                        </a:rPr>
                        <m:t>𝑁𝑐</m:t>
                      </m:r>
                      <m:r>
                        <a:rPr lang="en-SG" sz="2400" i="1" dirty="0">
                          <a:latin typeface="Cambria Math" panose="02040503050406030204" pitchFamily="18" charset="0"/>
                        </a:rPr>
                        <m:t>, </m:t>
                      </m:r>
                      <m:r>
                        <a:rPr lang="en-SG" sz="2400" i="1" dirty="0">
                          <a:latin typeface="Cambria Math" panose="02040503050406030204" pitchFamily="18" charset="0"/>
                        </a:rPr>
                        <m:t>𝑌</m:t>
                      </m:r>
                      <m:r>
                        <a:rPr lang="en-SG" sz="2400" i="1" dirty="0">
                          <a:latin typeface="Cambria Math" panose="02040503050406030204" pitchFamily="18" charset="0"/>
                        </a:rPr>
                        <m:t>) = 000…000</m:t>
                      </m:r>
                      <m:r>
                        <a:rPr lang="en-SG" sz="2400" i="1" dirty="0">
                          <a:latin typeface="Cambria Math" panose="02040503050406030204" pitchFamily="18" charset="0"/>
                        </a:rPr>
                        <m:t>𝑋</m:t>
                      </m:r>
                      <m:r>
                        <a:rPr lang="en-SG" sz="2400" i="1" dirty="0">
                          <a:latin typeface="Cambria Math" panose="02040503050406030204" pitchFamily="18" charset="0"/>
                        </a:rPr>
                        <m:t>.</m:t>
                      </m:r>
                    </m:oMath>
                  </m:oMathPara>
                </a14:m>
                <a:endParaRPr lang="en-SG" sz="2400" dirty="0"/>
              </a:p>
              <a:p>
                <a:pPr marL="0" indent="0">
                  <a:buNone/>
                </a:pPr>
                <a:endParaRPr lang="en-SG" sz="300" dirty="0"/>
              </a:p>
              <a:p>
                <a:pPr marL="385763" indent="-385763">
                  <a:buFont typeface="+mj-lt"/>
                  <a:buAutoNum type="alphaLcParenR"/>
                </a:pPr>
                <a:r>
                  <a:rPr lang="en-SG" sz="2400" dirty="0"/>
                  <a:t>Describe each of the components in the expression above.</a:t>
                </a:r>
              </a:p>
              <a:p>
                <a:pPr marL="0" indent="0">
                  <a:buNone/>
                </a:pPr>
                <a:endParaRPr lang="en-SG"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643539"/>
                <a:ext cx="7886700" cy="1459706"/>
              </a:xfrm>
              <a:blipFill>
                <a:blip r:embed="rId2"/>
                <a:stretch>
                  <a:fillRect l="-1236" b="-3766"/>
                </a:stretch>
              </a:blipFill>
            </p:spPr>
            <p:txBody>
              <a:bodyPr/>
              <a:lstStyle/>
              <a:p>
                <a:r>
                  <a:rPr lang="en-SG">
                    <a:noFill/>
                  </a:rPr>
                  <a:t> </a:t>
                </a:r>
              </a:p>
            </p:txBody>
          </p:sp>
        </mc:Fallback>
      </mc:AlternateContent>
    </p:spTree>
    <p:extLst>
      <p:ext uri="{BB962C8B-B14F-4D97-AF65-F5344CB8AC3E}">
        <p14:creationId xmlns:p14="http://schemas.microsoft.com/office/powerpoint/2010/main" val="110483304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…6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0" y="1457717"/>
            <a:ext cx="7886700" cy="954107"/>
          </a:xfrm>
          <a:prstGeom prst="rect">
            <a:avLst/>
          </a:prstGeom>
        </p:spPr>
        <p:txBody>
          <a:bodyPr wrap="square">
            <a:spAutoFit/>
          </a:bodyPr>
          <a:lstStyle/>
          <a:p>
            <a:pPr marL="385763" indent="-385763">
              <a:buFont typeface="+mj-lt"/>
              <a:buAutoNum type="alphaLcPeriod" startAt="5"/>
            </a:pPr>
            <a:r>
              <a:rPr lang="en-SG" sz="2800" dirty="0"/>
              <a:t>How much work would we expected the client to do?</a:t>
            </a:r>
          </a:p>
        </p:txBody>
      </p:sp>
      <p:sp>
        <p:nvSpPr>
          <p:cNvPr id="7" name="TextBox 6"/>
          <p:cNvSpPr txBox="1"/>
          <p:nvPr/>
        </p:nvSpPr>
        <p:spPr>
          <a:xfrm>
            <a:off x="628651" y="2369498"/>
            <a:ext cx="5667698" cy="1384995"/>
          </a:xfrm>
          <a:prstGeom prst="rect">
            <a:avLst/>
          </a:prstGeom>
          <a:noFill/>
        </p:spPr>
        <p:txBody>
          <a:bodyPr wrap="square" rtlCol="0">
            <a:spAutoFit/>
          </a:bodyPr>
          <a:lstStyle/>
          <a:p>
            <a:pPr lvl="1"/>
            <a:r>
              <a:rPr lang="en-SG" sz="2800" dirty="0">
                <a:solidFill>
                  <a:srgbClr val="C00000"/>
                </a:solidFill>
              </a:rPr>
              <a:t>The client is expected to do minimal work so that the authentication can be fast.</a:t>
            </a:r>
          </a:p>
        </p:txBody>
      </p:sp>
    </p:spTree>
    <p:extLst>
      <p:ext uri="{BB962C8B-B14F-4D97-AF65-F5344CB8AC3E}">
        <p14:creationId xmlns:p14="http://schemas.microsoft.com/office/powerpoint/2010/main" val="1189688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…7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0" y="1438490"/>
            <a:ext cx="7886700" cy="523220"/>
          </a:xfrm>
          <a:prstGeom prst="rect">
            <a:avLst/>
          </a:prstGeom>
        </p:spPr>
        <p:txBody>
          <a:bodyPr wrap="square">
            <a:spAutoFit/>
          </a:bodyPr>
          <a:lstStyle/>
          <a:p>
            <a:pPr marL="385763" indent="-385763">
              <a:buFont typeface="+mj-lt"/>
              <a:buAutoNum type="alphaLcPeriod" startAt="6"/>
            </a:pPr>
            <a:r>
              <a:rPr lang="en-SG" sz="2800" dirty="0"/>
              <a:t>Is this process stateless? Explain your answer.</a:t>
            </a:r>
          </a:p>
        </p:txBody>
      </p:sp>
    </p:spTree>
    <p:extLst>
      <p:ext uri="{BB962C8B-B14F-4D97-AF65-F5344CB8AC3E}">
        <p14:creationId xmlns:p14="http://schemas.microsoft.com/office/powerpoint/2010/main" val="5037843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Part C – Question 2 …7 </a:t>
            </a:r>
          </a:p>
        </p:txBody>
      </p:sp>
      <p:pic>
        <p:nvPicPr>
          <p:cNvPr id="4" name="Picture 3"/>
          <p:cNvPicPr>
            <a:picLocks noChangeAspect="1"/>
          </p:cNvPicPr>
          <p:nvPr/>
        </p:nvPicPr>
        <p:blipFill>
          <a:blip r:embed="rId2"/>
          <a:stretch>
            <a:fillRect/>
          </a:stretch>
        </p:blipFill>
        <p:spPr>
          <a:xfrm>
            <a:off x="6296349" y="2800946"/>
            <a:ext cx="2293144" cy="2114550"/>
          </a:xfrm>
          <a:prstGeom prst="rect">
            <a:avLst/>
          </a:prstGeom>
        </p:spPr>
      </p:pic>
      <p:sp>
        <p:nvSpPr>
          <p:cNvPr id="5" name="Rectangle 4"/>
          <p:cNvSpPr/>
          <p:nvPr/>
        </p:nvSpPr>
        <p:spPr>
          <a:xfrm>
            <a:off x="628650" y="1438490"/>
            <a:ext cx="7886700" cy="523220"/>
          </a:xfrm>
          <a:prstGeom prst="rect">
            <a:avLst/>
          </a:prstGeom>
        </p:spPr>
        <p:txBody>
          <a:bodyPr wrap="square">
            <a:spAutoFit/>
          </a:bodyPr>
          <a:lstStyle/>
          <a:p>
            <a:pPr marL="385763" indent="-385763">
              <a:buFont typeface="+mj-lt"/>
              <a:buAutoNum type="alphaLcPeriod" startAt="6"/>
            </a:pPr>
            <a:r>
              <a:rPr lang="en-SG" sz="2800" dirty="0"/>
              <a:t>Is this process stateless? Explain your answer.</a:t>
            </a:r>
          </a:p>
        </p:txBody>
      </p:sp>
      <p:sp>
        <p:nvSpPr>
          <p:cNvPr id="6" name="TextBox 5"/>
          <p:cNvSpPr txBox="1"/>
          <p:nvPr/>
        </p:nvSpPr>
        <p:spPr>
          <a:xfrm>
            <a:off x="628650" y="2027105"/>
            <a:ext cx="5667698" cy="2246769"/>
          </a:xfrm>
          <a:prstGeom prst="rect">
            <a:avLst/>
          </a:prstGeom>
          <a:noFill/>
        </p:spPr>
        <p:txBody>
          <a:bodyPr wrap="square" rtlCol="0">
            <a:spAutoFit/>
          </a:bodyPr>
          <a:lstStyle/>
          <a:p>
            <a:pPr lvl="1"/>
            <a:r>
              <a:rPr lang="en-SG" sz="2800" dirty="0">
                <a:solidFill>
                  <a:srgbClr val="C00000"/>
                </a:solidFill>
              </a:rPr>
              <a:t>Yes, the puzzle stores no information. The solution itself contains all the information the server needs other than their own server secret.</a:t>
            </a:r>
          </a:p>
        </p:txBody>
      </p:sp>
    </p:spTree>
    <p:extLst>
      <p:ext uri="{BB962C8B-B14F-4D97-AF65-F5344CB8AC3E}">
        <p14:creationId xmlns:p14="http://schemas.microsoft.com/office/powerpoint/2010/main" val="929194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SG"/>
          </a:p>
        </p:txBody>
      </p:sp>
      <p:sp>
        <p:nvSpPr>
          <p:cNvPr id="3" name="Content Placeholder 2"/>
          <p:cNvSpPr>
            <a:spLocks noGrp="1"/>
          </p:cNvSpPr>
          <p:nvPr>
            <p:ph idx="1"/>
          </p:nvPr>
        </p:nvSpPr>
        <p:spPr/>
        <p:txBody>
          <a:bodyPr/>
          <a:lstStyle/>
          <a:p>
            <a:endParaRPr lang="en-SG"/>
          </a:p>
        </p:txBody>
      </p:sp>
    </p:spTree>
    <p:extLst>
      <p:ext uri="{BB962C8B-B14F-4D97-AF65-F5344CB8AC3E}">
        <p14:creationId xmlns:p14="http://schemas.microsoft.com/office/powerpoint/2010/main" val="29815256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endParaRPr lang="en-SG"/>
          </a:p>
        </p:txBody>
      </p:sp>
    </p:spTree>
    <p:extLst>
      <p:ext uri="{BB962C8B-B14F-4D97-AF65-F5344CB8AC3E}">
        <p14:creationId xmlns:p14="http://schemas.microsoft.com/office/powerpoint/2010/main" val="1113585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endParaRPr lang="en-SG"/>
          </a:p>
        </p:txBody>
      </p:sp>
    </p:spTree>
    <p:extLst>
      <p:ext uri="{BB962C8B-B14F-4D97-AF65-F5344CB8AC3E}">
        <p14:creationId xmlns:p14="http://schemas.microsoft.com/office/powerpoint/2010/main" val="2557178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…2</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28650" y="1643539"/>
                <a:ext cx="7886700" cy="1459706"/>
              </a:xfrm>
            </p:spPr>
            <p:txBody>
              <a:bodyPr>
                <a:noAutofit/>
              </a:bodyPr>
              <a:lstStyle/>
              <a:p>
                <a:pPr marL="0" indent="0">
                  <a:buNone/>
                </a:pPr>
                <a:endParaRPr lang="en-SG" sz="2400" dirty="0"/>
              </a:p>
              <a:p>
                <a:pPr marL="0" indent="0">
                  <a:buNone/>
                </a:pPr>
                <a14:m>
                  <m:oMathPara xmlns:m="http://schemas.openxmlformats.org/officeDocument/2006/math">
                    <m:oMathParaPr>
                      <m:jc m:val="centerGroup"/>
                    </m:oMathParaPr>
                    <m:oMath xmlns:m="http://schemas.openxmlformats.org/officeDocument/2006/math">
                      <m:r>
                        <a:rPr lang="en-SG" sz="2400" i="1" dirty="0">
                          <a:latin typeface="Cambria Math" panose="02040503050406030204" pitchFamily="18" charset="0"/>
                        </a:rPr>
                        <m:t>h</m:t>
                      </m:r>
                      <m:r>
                        <a:rPr lang="en-SG" sz="2400" i="1" dirty="0">
                          <a:latin typeface="Cambria Math" panose="02040503050406030204" pitchFamily="18" charset="0"/>
                        </a:rPr>
                        <m:t>(</m:t>
                      </m:r>
                      <m:r>
                        <a:rPr lang="en-SG" sz="2400" i="1" dirty="0">
                          <a:latin typeface="Cambria Math" panose="02040503050406030204" pitchFamily="18" charset="0"/>
                        </a:rPr>
                        <m:t>𝐶</m:t>
                      </m:r>
                      <m:r>
                        <a:rPr lang="en-SG" sz="2400" i="1" dirty="0">
                          <a:latin typeface="Cambria Math" panose="02040503050406030204" pitchFamily="18" charset="0"/>
                        </a:rPr>
                        <m:t>, </m:t>
                      </m:r>
                      <m:r>
                        <a:rPr lang="en-SG" sz="2400" i="1" dirty="0">
                          <a:latin typeface="Cambria Math" panose="02040503050406030204" pitchFamily="18" charset="0"/>
                        </a:rPr>
                        <m:t>𝑁𝑠</m:t>
                      </m:r>
                      <m:r>
                        <a:rPr lang="en-SG" sz="2400" i="1" dirty="0">
                          <a:latin typeface="Cambria Math" panose="02040503050406030204" pitchFamily="18" charset="0"/>
                        </a:rPr>
                        <m:t>, </m:t>
                      </m:r>
                      <m:r>
                        <a:rPr lang="en-SG" sz="2400" i="1" dirty="0" err="1">
                          <a:latin typeface="Cambria Math" panose="02040503050406030204" pitchFamily="18" charset="0"/>
                        </a:rPr>
                        <m:t>𝑁𝑐</m:t>
                      </m:r>
                      <m:r>
                        <a:rPr lang="en-SG" sz="2400" i="1" dirty="0">
                          <a:latin typeface="Cambria Math" panose="02040503050406030204" pitchFamily="18" charset="0"/>
                        </a:rPr>
                        <m:t>, </m:t>
                      </m:r>
                      <m:r>
                        <a:rPr lang="en-SG" sz="2400" i="1" dirty="0">
                          <a:latin typeface="Cambria Math" panose="02040503050406030204" pitchFamily="18" charset="0"/>
                        </a:rPr>
                        <m:t>𝑌</m:t>
                      </m:r>
                      <m:r>
                        <a:rPr lang="en-SG" sz="2400" i="1" dirty="0">
                          <a:latin typeface="Cambria Math" panose="02040503050406030204" pitchFamily="18" charset="0"/>
                        </a:rPr>
                        <m:t>) = 000…000</m:t>
                      </m:r>
                      <m:r>
                        <a:rPr lang="en-SG" sz="2400" i="1" dirty="0">
                          <a:latin typeface="Cambria Math" panose="02040503050406030204" pitchFamily="18" charset="0"/>
                        </a:rPr>
                        <m:t>𝑋</m:t>
                      </m:r>
                      <m:r>
                        <a:rPr lang="en-SG" sz="2400" i="1" dirty="0">
                          <a:latin typeface="Cambria Math" panose="02040503050406030204" pitchFamily="18" charset="0"/>
                        </a:rPr>
                        <m:t>.</m:t>
                      </m:r>
                    </m:oMath>
                  </m:oMathPara>
                </a14:m>
                <a:endParaRPr lang="en-SG" sz="2400" dirty="0"/>
              </a:p>
              <a:p>
                <a:pPr marL="0" indent="0">
                  <a:buNone/>
                </a:pPr>
                <a:endParaRPr lang="en-SG" sz="300" dirty="0"/>
              </a:p>
              <a:p>
                <a:pPr marL="385763" indent="-385763">
                  <a:buFont typeface="+mj-lt"/>
                  <a:buAutoNum type="alphaLcParenR"/>
                </a:pPr>
                <a:r>
                  <a:rPr lang="en-SG" sz="2400" dirty="0"/>
                  <a:t>Describe each of the components in the expression above.</a:t>
                </a:r>
              </a:p>
              <a:p>
                <a:pPr marL="0" indent="0">
                  <a:buNone/>
                </a:pPr>
                <a:endParaRPr lang="en-SG"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28650" y="1643539"/>
                <a:ext cx="7886700" cy="1459706"/>
              </a:xfrm>
              <a:blipFill>
                <a:blip r:embed="rId2"/>
                <a:stretch>
                  <a:fillRect l="-1236" b="-3766"/>
                </a:stretch>
              </a:blipFill>
            </p:spPr>
            <p:txBody>
              <a:bodyPr/>
              <a:lstStyle/>
              <a:p>
                <a:r>
                  <a:rPr lang="en-SG">
                    <a:noFill/>
                  </a:rPr>
                  <a:t> </a:t>
                </a:r>
              </a:p>
            </p:txBody>
          </p:sp>
        </mc:Fallback>
      </mc:AlternateContent>
      <mc:AlternateContent xmlns:mc="http://schemas.openxmlformats.org/markup-compatibility/2006" xmlns:a14="http://schemas.microsoft.com/office/drawing/2010/main">
        <mc:Choice Requires="a14">
          <p:sp>
            <p:nvSpPr>
              <p:cNvPr id="4" name="TextBox 3"/>
              <p:cNvSpPr txBox="1"/>
              <p:nvPr/>
            </p:nvSpPr>
            <p:spPr>
              <a:xfrm>
                <a:off x="1080135" y="3103245"/>
                <a:ext cx="7435215" cy="3046988"/>
              </a:xfrm>
              <a:prstGeom prst="rect">
                <a:avLst/>
              </a:prstGeom>
              <a:noFill/>
            </p:spPr>
            <p:txBody>
              <a:bodyPr wrap="square" rtlCol="0">
                <a:spAutoFit/>
              </a:bodyPr>
              <a:lstStyle/>
              <a:p>
                <a:pPr marL="342900" indent="-342900">
                  <a:buFont typeface="Arial" panose="020B0604020202020204" pitchFamily="34" charset="0"/>
                  <a:buChar char="•"/>
                </a:pPr>
                <a14:m>
                  <m:oMath xmlns:m="http://schemas.openxmlformats.org/officeDocument/2006/math">
                    <m:r>
                      <a:rPr lang="en-SG" sz="2400" i="1" dirty="0">
                        <a:solidFill>
                          <a:srgbClr val="C00000"/>
                        </a:solidFill>
                        <a:latin typeface="Cambria Math" panose="02040503050406030204" pitchFamily="18" charset="0"/>
                      </a:rPr>
                      <m:t>h</m:t>
                    </m:r>
                  </m:oMath>
                </a14:m>
                <a:r>
                  <a:rPr lang="en-SG" sz="2400" dirty="0">
                    <a:solidFill>
                      <a:srgbClr val="C00000"/>
                    </a:solidFill>
                  </a:rPr>
                  <a:t>: a cryptographic hash function (e.g., MD5 or SHA)</a:t>
                </a:r>
              </a:p>
              <a:p>
                <a:pPr marL="342900" indent="-342900">
                  <a:buFont typeface="Arial" panose="020B0604020202020204" pitchFamily="34" charset="0"/>
                  <a:buChar char="•"/>
                </a:pPr>
                <a14:m>
                  <m:oMath xmlns:m="http://schemas.openxmlformats.org/officeDocument/2006/math">
                    <m:r>
                      <a:rPr lang="en-SG" sz="2400" i="1" dirty="0">
                        <a:solidFill>
                          <a:srgbClr val="C00000"/>
                        </a:solidFill>
                        <a:latin typeface="Cambria Math" panose="02040503050406030204" pitchFamily="18" charset="0"/>
                      </a:rPr>
                      <m:t>𝐶</m:t>
                    </m:r>
                  </m:oMath>
                </a14:m>
                <a:r>
                  <a:rPr lang="en-SG" sz="2400" dirty="0">
                    <a:solidFill>
                      <a:srgbClr val="C00000"/>
                    </a:solidFill>
                  </a:rPr>
                  <a:t>: the client identity</a:t>
                </a:r>
              </a:p>
              <a:p>
                <a:pPr marL="342900" indent="-342900">
                  <a:buFont typeface="Arial" panose="020B0604020202020204" pitchFamily="34" charset="0"/>
                  <a:buChar char="•"/>
                </a:pPr>
                <a14:m>
                  <m:oMath xmlns:m="http://schemas.openxmlformats.org/officeDocument/2006/math">
                    <m:sSub>
                      <m:sSubPr>
                        <m:ctrlPr>
                          <a:rPr lang="en-SG" sz="2400" i="1">
                            <a:solidFill>
                              <a:srgbClr val="C00000"/>
                            </a:solidFill>
                            <a:latin typeface="Cambria Math" panose="02040503050406030204" pitchFamily="18" charset="0"/>
                          </a:rPr>
                        </m:ctrlPr>
                      </m:sSubPr>
                      <m:e>
                        <m:r>
                          <a:rPr lang="en-SG" sz="2400" i="1">
                            <a:solidFill>
                              <a:srgbClr val="C00000"/>
                            </a:solidFill>
                            <a:latin typeface="Cambria Math" panose="02040503050406030204" pitchFamily="18" charset="0"/>
                          </a:rPr>
                          <m:t>𝑁</m:t>
                        </m:r>
                      </m:e>
                      <m:sub>
                        <m:r>
                          <a:rPr lang="en-SG" sz="2400" i="1">
                            <a:solidFill>
                              <a:srgbClr val="C00000"/>
                            </a:solidFill>
                            <a:latin typeface="Cambria Math" panose="02040503050406030204" pitchFamily="18" charset="0"/>
                          </a:rPr>
                          <m:t>𝑠</m:t>
                        </m:r>
                      </m:sub>
                    </m:sSub>
                    <m:r>
                      <a:rPr lang="en-SG" sz="2400" i="1">
                        <a:solidFill>
                          <a:srgbClr val="C00000"/>
                        </a:solidFill>
                        <a:latin typeface="Cambria Math" panose="02040503050406030204" pitchFamily="18" charset="0"/>
                      </a:rPr>
                      <m:t>:</m:t>
                    </m:r>
                  </m:oMath>
                </a14:m>
                <a:r>
                  <a:rPr lang="en-SG" sz="2400" dirty="0">
                    <a:solidFill>
                      <a:srgbClr val="C00000"/>
                    </a:solidFill>
                  </a:rPr>
                  <a:t> the server’s nonce</a:t>
                </a:r>
              </a:p>
              <a:p>
                <a:pPr marL="342900" indent="-342900">
                  <a:buFont typeface="Arial" panose="020B0604020202020204" pitchFamily="34" charset="0"/>
                  <a:buChar char="•"/>
                </a:pPr>
                <a14:m>
                  <m:oMath xmlns:m="http://schemas.openxmlformats.org/officeDocument/2006/math">
                    <m:sSub>
                      <m:sSubPr>
                        <m:ctrlPr>
                          <a:rPr lang="en-SG" sz="2400" i="1">
                            <a:solidFill>
                              <a:srgbClr val="C00000"/>
                            </a:solidFill>
                            <a:latin typeface="Cambria Math" panose="02040503050406030204" pitchFamily="18" charset="0"/>
                          </a:rPr>
                        </m:ctrlPr>
                      </m:sSubPr>
                      <m:e>
                        <m:r>
                          <a:rPr lang="en-SG" sz="2400" i="1">
                            <a:solidFill>
                              <a:srgbClr val="C00000"/>
                            </a:solidFill>
                            <a:latin typeface="Cambria Math" panose="02040503050406030204" pitchFamily="18" charset="0"/>
                          </a:rPr>
                          <m:t>𝑁</m:t>
                        </m:r>
                      </m:e>
                      <m:sub>
                        <m:r>
                          <a:rPr lang="en-SG" sz="2400" i="1">
                            <a:solidFill>
                              <a:srgbClr val="C00000"/>
                            </a:solidFill>
                            <a:latin typeface="Cambria Math" panose="02040503050406030204" pitchFamily="18" charset="0"/>
                          </a:rPr>
                          <m:t>𝑐</m:t>
                        </m:r>
                      </m:sub>
                    </m:sSub>
                    <m:r>
                      <a:rPr lang="en-SG" sz="2400" i="1">
                        <a:solidFill>
                          <a:srgbClr val="C00000"/>
                        </a:solidFill>
                        <a:latin typeface="Cambria Math" panose="02040503050406030204" pitchFamily="18" charset="0"/>
                      </a:rPr>
                      <m:t>:</m:t>
                    </m:r>
                  </m:oMath>
                </a14:m>
                <a:r>
                  <a:rPr lang="en-SG" sz="2400" dirty="0">
                    <a:solidFill>
                      <a:srgbClr val="C00000"/>
                    </a:solidFill>
                  </a:rPr>
                  <a:t> the client’s nonce</a:t>
                </a:r>
              </a:p>
              <a:p>
                <a:pPr marL="342900" indent="-342900">
                  <a:buFont typeface="Arial" panose="020B0604020202020204" pitchFamily="34" charset="0"/>
                  <a:buChar char="•"/>
                </a:pPr>
                <a14:m>
                  <m:oMath xmlns:m="http://schemas.openxmlformats.org/officeDocument/2006/math">
                    <m:r>
                      <a:rPr lang="en-SG" sz="2400" i="1">
                        <a:solidFill>
                          <a:srgbClr val="C00000"/>
                        </a:solidFill>
                        <a:latin typeface="Cambria Math" panose="02040503050406030204" pitchFamily="18" charset="0"/>
                      </a:rPr>
                      <m:t>𝑌</m:t>
                    </m:r>
                    <m:r>
                      <a:rPr lang="en-SG" sz="2400" i="1">
                        <a:solidFill>
                          <a:srgbClr val="C00000"/>
                        </a:solidFill>
                        <a:latin typeface="Cambria Math" panose="02040503050406030204" pitchFamily="18" charset="0"/>
                      </a:rPr>
                      <m:t>:</m:t>
                    </m:r>
                  </m:oMath>
                </a14:m>
                <a:r>
                  <a:rPr lang="en-SG" sz="2400" dirty="0">
                    <a:solidFill>
                      <a:srgbClr val="C00000"/>
                    </a:solidFill>
                  </a:rPr>
                  <a:t> the solution of the puzzle</a:t>
                </a:r>
              </a:p>
              <a:p>
                <a:pPr marL="342900" indent="-342900">
                  <a:buFont typeface="Arial" panose="020B0604020202020204" pitchFamily="34" charset="0"/>
                  <a:buChar char="•"/>
                </a:pPr>
                <a14:m>
                  <m:oMath xmlns:m="http://schemas.openxmlformats.org/officeDocument/2006/math">
                    <m:r>
                      <a:rPr lang="en-SG" sz="2400" i="1">
                        <a:solidFill>
                          <a:srgbClr val="C00000"/>
                        </a:solidFill>
                        <a:latin typeface="Cambria Math" panose="02040503050406030204" pitchFamily="18" charset="0"/>
                      </a:rPr>
                      <m:t>000…000:</m:t>
                    </m:r>
                  </m:oMath>
                </a14:m>
                <a:r>
                  <a:rPr lang="en-SG" sz="2400" dirty="0">
                    <a:solidFill>
                      <a:srgbClr val="C00000"/>
                    </a:solidFill>
                  </a:rPr>
                  <a:t> the </a:t>
                </a:r>
                <a14:m>
                  <m:oMath xmlns:m="http://schemas.openxmlformats.org/officeDocument/2006/math">
                    <m:r>
                      <a:rPr lang="en-SG" sz="2400" i="1" dirty="0">
                        <a:solidFill>
                          <a:srgbClr val="C00000"/>
                        </a:solidFill>
                        <a:latin typeface="Cambria Math" panose="02040503050406030204" pitchFamily="18" charset="0"/>
                      </a:rPr>
                      <m:t>𝑘</m:t>
                    </m:r>
                  </m:oMath>
                </a14:m>
                <a:r>
                  <a:rPr lang="en-SG" sz="2400" dirty="0">
                    <a:solidFill>
                      <a:srgbClr val="C00000"/>
                    </a:solidFill>
                  </a:rPr>
                  <a:t> first bits of the hash value; must be zero. The reasonable values of </a:t>
                </a:r>
                <a14:m>
                  <m:oMath xmlns:m="http://schemas.openxmlformats.org/officeDocument/2006/math">
                    <m:r>
                      <a:rPr lang="en-SG" sz="2400" i="1" dirty="0">
                        <a:solidFill>
                          <a:srgbClr val="C00000"/>
                        </a:solidFill>
                        <a:latin typeface="Cambria Math" panose="02040503050406030204" pitchFamily="18" charset="0"/>
                      </a:rPr>
                      <m:t>𝑘</m:t>
                    </m:r>
                  </m:oMath>
                </a14:m>
                <a:r>
                  <a:rPr lang="en-SG" sz="2400" dirty="0">
                    <a:solidFill>
                      <a:srgbClr val="C00000"/>
                    </a:solidFill>
                  </a:rPr>
                  <a:t> lie between 0 and 64.</a:t>
                </a:r>
              </a:p>
              <a:p>
                <a:pPr marL="342900" indent="-342900">
                  <a:buFont typeface="Arial" panose="020B0604020202020204" pitchFamily="34" charset="0"/>
                  <a:buChar char="•"/>
                </a:pPr>
                <a14:m>
                  <m:oMath xmlns:m="http://schemas.openxmlformats.org/officeDocument/2006/math">
                    <m:r>
                      <a:rPr lang="en-SG" sz="2400" i="1">
                        <a:solidFill>
                          <a:srgbClr val="C00000"/>
                        </a:solidFill>
                        <a:latin typeface="Cambria Math" panose="02040503050406030204" pitchFamily="18" charset="0"/>
                      </a:rPr>
                      <m:t>𝑋</m:t>
                    </m:r>
                    <m:r>
                      <a:rPr lang="en-SG" sz="2400" i="1">
                        <a:solidFill>
                          <a:srgbClr val="C00000"/>
                        </a:solidFill>
                        <a:latin typeface="Cambria Math" panose="02040503050406030204" pitchFamily="18" charset="0"/>
                      </a:rPr>
                      <m:t>:</m:t>
                    </m:r>
                  </m:oMath>
                </a14:m>
                <a:r>
                  <a:rPr lang="en-SG" sz="2400" dirty="0">
                    <a:solidFill>
                      <a:srgbClr val="C00000"/>
                    </a:solidFill>
                  </a:rPr>
                  <a:t> the rest of the hash value; may be anything</a:t>
                </a:r>
              </a:p>
            </p:txBody>
          </p:sp>
        </mc:Choice>
        <mc:Fallback xmlns="">
          <p:sp>
            <p:nvSpPr>
              <p:cNvPr id="4" name="TextBox 3"/>
              <p:cNvSpPr txBox="1">
                <a:spLocks noRot="1" noChangeAspect="1" noMove="1" noResize="1" noEditPoints="1" noAdjustHandles="1" noChangeArrowheads="1" noChangeShapeType="1" noTextEdit="1"/>
              </p:cNvSpPr>
              <p:nvPr/>
            </p:nvSpPr>
            <p:spPr>
              <a:xfrm>
                <a:off x="1080135" y="3103245"/>
                <a:ext cx="7435215" cy="3046988"/>
              </a:xfrm>
              <a:prstGeom prst="rect">
                <a:avLst/>
              </a:prstGeom>
              <a:blipFill>
                <a:blip r:embed="rId3"/>
                <a:stretch>
                  <a:fillRect l="-1066" t="-1600" b="-3600"/>
                </a:stretch>
              </a:blipFill>
            </p:spPr>
            <p:txBody>
              <a:bodyPr/>
              <a:lstStyle/>
              <a:p>
                <a:r>
                  <a:rPr lang="en-SG">
                    <a:noFill/>
                  </a:rPr>
                  <a:t> </a:t>
                </a:r>
              </a:p>
            </p:txBody>
          </p:sp>
        </mc:Fallback>
      </mc:AlternateContent>
    </p:spTree>
    <p:extLst>
      <p:ext uri="{BB962C8B-B14F-4D97-AF65-F5344CB8AC3E}">
        <p14:creationId xmlns:p14="http://schemas.microsoft.com/office/powerpoint/2010/main" val="2601431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…3</a:t>
            </a:r>
          </a:p>
        </p:txBody>
      </p:sp>
      <p:sp>
        <p:nvSpPr>
          <p:cNvPr id="3" name="Content Placeholder 2"/>
          <p:cNvSpPr>
            <a:spLocks noGrp="1"/>
          </p:cNvSpPr>
          <p:nvPr>
            <p:ph idx="1"/>
          </p:nvPr>
        </p:nvSpPr>
        <p:spPr/>
        <p:txBody>
          <a:bodyPr/>
          <a:lstStyle/>
          <a:p>
            <a:pPr marL="385763" indent="-385763">
              <a:buFont typeface="+mj-lt"/>
              <a:buAutoNum type="alphaLcParenR" startAt="2"/>
            </a:pPr>
            <a:r>
              <a:rPr lang="en-SG" dirty="0"/>
              <a:t>How much work is required to “solve” the puzzle, in the context of this statement?</a:t>
            </a:r>
          </a:p>
          <a:p>
            <a:pPr marL="0" indent="0">
              <a:buNone/>
            </a:pPr>
            <a:endParaRPr lang="en-SG" dirty="0"/>
          </a:p>
        </p:txBody>
      </p:sp>
      <p:sp>
        <p:nvSpPr>
          <p:cNvPr id="5" name="Rectangle 4"/>
          <p:cNvSpPr/>
          <p:nvPr/>
        </p:nvSpPr>
        <p:spPr>
          <a:xfrm>
            <a:off x="628650" y="5956103"/>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15108061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…3</a:t>
            </a:r>
          </a:p>
        </p:txBody>
      </p:sp>
      <p:sp>
        <p:nvSpPr>
          <p:cNvPr id="3" name="Content Placeholder 2"/>
          <p:cNvSpPr>
            <a:spLocks noGrp="1"/>
          </p:cNvSpPr>
          <p:nvPr>
            <p:ph idx="1"/>
          </p:nvPr>
        </p:nvSpPr>
        <p:spPr/>
        <p:txBody>
          <a:bodyPr/>
          <a:lstStyle/>
          <a:p>
            <a:pPr marL="385763" indent="-385763">
              <a:buFont typeface="+mj-lt"/>
              <a:buAutoNum type="alphaLcParenR" startAt="2"/>
            </a:pPr>
            <a:r>
              <a:rPr lang="en-SG" dirty="0"/>
              <a:t>How much work is required to “solve” the puzzle, in the context of this statement?</a:t>
            </a:r>
          </a:p>
          <a:p>
            <a:pPr marL="0" indent="0">
              <a:buNone/>
            </a:pPr>
            <a:endParaRPr lang="en-SG" dirty="0"/>
          </a:p>
        </p:txBody>
      </p:sp>
      <mc:AlternateContent xmlns:mc="http://schemas.openxmlformats.org/markup-compatibility/2006" xmlns:a14="http://schemas.microsoft.com/office/drawing/2010/main">
        <mc:Choice Requires="a14">
          <p:sp>
            <p:nvSpPr>
              <p:cNvPr id="4" name="TextBox 3"/>
              <p:cNvSpPr txBox="1"/>
              <p:nvPr/>
            </p:nvSpPr>
            <p:spPr>
              <a:xfrm>
                <a:off x="1080135" y="2895600"/>
                <a:ext cx="7435215" cy="2685351"/>
              </a:xfrm>
              <a:prstGeom prst="rect">
                <a:avLst/>
              </a:prstGeom>
              <a:noFill/>
            </p:spPr>
            <p:txBody>
              <a:bodyPr wrap="square" rtlCol="0">
                <a:spAutoFit/>
              </a:bodyPr>
              <a:lstStyle/>
              <a:p>
                <a:r>
                  <a:rPr lang="en-SG" sz="2800" dirty="0">
                    <a:solidFill>
                      <a:srgbClr val="C00000"/>
                    </a:solidFill>
                  </a:rPr>
                  <a:t>The cost of solving the puzzle depends exponentially on the required number of </a:t>
                </a:r>
                <a14:m>
                  <m:oMath xmlns:m="http://schemas.openxmlformats.org/officeDocument/2006/math">
                    <m:r>
                      <a:rPr lang="en-SG" sz="2800" i="1" dirty="0">
                        <a:solidFill>
                          <a:srgbClr val="C00000"/>
                        </a:solidFill>
                        <a:latin typeface="Cambria Math" panose="02040503050406030204" pitchFamily="18" charset="0"/>
                      </a:rPr>
                      <m:t>𝑘</m:t>
                    </m:r>
                  </m:oMath>
                </a14:m>
                <a:r>
                  <a:rPr lang="en-SG" sz="2800" dirty="0">
                    <a:solidFill>
                      <a:srgbClr val="C00000"/>
                    </a:solidFill>
                  </a:rPr>
                  <a:t> of zero bits in the beginning of the hash. If </a:t>
                </a:r>
                <a14:m>
                  <m:oMath xmlns:m="http://schemas.openxmlformats.org/officeDocument/2006/math">
                    <m:r>
                      <a:rPr lang="en-SG" sz="2800" i="1" dirty="0">
                        <a:solidFill>
                          <a:srgbClr val="C00000"/>
                        </a:solidFill>
                        <a:latin typeface="Cambria Math" panose="02040503050406030204" pitchFamily="18" charset="0"/>
                      </a:rPr>
                      <m:t>𝑘</m:t>
                    </m:r>
                    <m:r>
                      <a:rPr lang="en-SG" sz="2800" i="1" dirty="0">
                        <a:solidFill>
                          <a:srgbClr val="C00000"/>
                        </a:solidFill>
                        <a:latin typeface="Cambria Math" panose="02040503050406030204" pitchFamily="18" charset="0"/>
                      </a:rPr>
                      <m:t>=0</m:t>
                    </m:r>
                  </m:oMath>
                </a14:m>
                <a:r>
                  <a:rPr lang="en-SG" sz="2800" dirty="0">
                    <a:solidFill>
                      <a:srgbClr val="C00000"/>
                    </a:solidFill>
                  </a:rPr>
                  <a:t>, no work is required. If </a:t>
                </a:r>
                <a14:m>
                  <m:oMath xmlns:m="http://schemas.openxmlformats.org/officeDocument/2006/math">
                    <m:r>
                      <a:rPr lang="en-SG" sz="2800" i="1" dirty="0">
                        <a:solidFill>
                          <a:srgbClr val="C00000"/>
                        </a:solidFill>
                        <a:latin typeface="Cambria Math" panose="02040503050406030204" pitchFamily="18" charset="0"/>
                      </a:rPr>
                      <m:t>𝑘</m:t>
                    </m:r>
                    <m:r>
                      <a:rPr lang="en-SG" sz="2800" i="1" dirty="0">
                        <a:solidFill>
                          <a:srgbClr val="C00000"/>
                        </a:solidFill>
                        <a:latin typeface="Cambria Math" panose="02040503050406030204" pitchFamily="18" charset="0"/>
                      </a:rPr>
                      <m:t>=64</m:t>
                    </m:r>
                  </m:oMath>
                </a14:m>
                <a:r>
                  <a:rPr lang="en-SG" sz="2800" dirty="0">
                    <a:solidFill>
                      <a:srgbClr val="C00000"/>
                    </a:solidFill>
                  </a:rPr>
                  <a:t>, then in the worst case, it would be </a:t>
                </a:r>
                <a14:m>
                  <m:oMath xmlns:m="http://schemas.openxmlformats.org/officeDocument/2006/math">
                    <m:sSup>
                      <m:sSupPr>
                        <m:ctrlPr>
                          <a:rPr lang="en-SG" sz="2800" i="1">
                            <a:solidFill>
                              <a:srgbClr val="C00000"/>
                            </a:solidFill>
                            <a:latin typeface="Cambria Math" panose="02040503050406030204" pitchFamily="18" charset="0"/>
                          </a:rPr>
                        </m:ctrlPr>
                      </m:sSupPr>
                      <m:e>
                        <m:r>
                          <a:rPr lang="en-SG" sz="2800" i="1">
                            <a:solidFill>
                              <a:srgbClr val="C00000"/>
                            </a:solidFill>
                            <a:latin typeface="Cambria Math" panose="02040503050406030204" pitchFamily="18" charset="0"/>
                          </a:rPr>
                          <m:t>2</m:t>
                        </m:r>
                      </m:e>
                      <m:sup>
                        <m:r>
                          <a:rPr lang="en-SG" sz="2800" i="1">
                            <a:solidFill>
                              <a:srgbClr val="C00000"/>
                            </a:solidFill>
                            <a:latin typeface="Cambria Math" panose="02040503050406030204" pitchFamily="18" charset="0"/>
                          </a:rPr>
                          <m:t>𝑘</m:t>
                        </m:r>
                      </m:sup>
                    </m:sSup>
                    <m:r>
                      <a:rPr lang="en-SG" sz="2800" i="1">
                        <a:solidFill>
                          <a:srgbClr val="C00000"/>
                        </a:solidFill>
                        <a:latin typeface="Cambria Math" panose="02040503050406030204" pitchFamily="18" charset="0"/>
                      </a:rPr>
                      <m:t>.</m:t>
                    </m:r>
                  </m:oMath>
                </a14:m>
                <a:r>
                  <a:rPr lang="en-SG" sz="2800" dirty="0">
                    <a:solidFill>
                      <a:srgbClr val="C00000"/>
                    </a:solidFill>
                  </a:rPr>
                  <a:t> In such a puzzle, the reasonable values of k lie between 0 and 64.</a:t>
                </a:r>
              </a:p>
            </p:txBody>
          </p:sp>
        </mc:Choice>
        <mc:Fallback xmlns="">
          <p:sp>
            <p:nvSpPr>
              <p:cNvPr id="4" name="TextBox 3"/>
              <p:cNvSpPr txBox="1">
                <a:spLocks noRot="1" noChangeAspect="1" noMove="1" noResize="1" noEditPoints="1" noAdjustHandles="1" noChangeArrowheads="1" noChangeShapeType="1" noTextEdit="1"/>
              </p:cNvSpPr>
              <p:nvPr/>
            </p:nvSpPr>
            <p:spPr>
              <a:xfrm>
                <a:off x="1080135" y="2895600"/>
                <a:ext cx="7435215" cy="2685351"/>
              </a:xfrm>
              <a:prstGeom prst="rect">
                <a:avLst/>
              </a:prstGeom>
              <a:blipFill>
                <a:blip r:embed="rId2"/>
                <a:stretch>
                  <a:fillRect l="-1639" t="-2041" r="-2541" b="-5442"/>
                </a:stretch>
              </a:blipFill>
            </p:spPr>
            <p:txBody>
              <a:bodyPr/>
              <a:lstStyle/>
              <a:p>
                <a:r>
                  <a:rPr lang="en-SG">
                    <a:noFill/>
                  </a:rPr>
                  <a:t> </a:t>
                </a:r>
              </a:p>
            </p:txBody>
          </p:sp>
        </mc:Fallback>
      </mc:AlternateContent>
      <p:sp>
        <p:nvSpPr>
          <p:cNvPr id="5" name="Rectangle 4"/>
          <p:cNvSpPr/>
          <p:nvPr/>
        </p:nvSpPr>
        <p:spPr>
          <a:xfrm>
            <a:off x="628650" y="5956103"/>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3918673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…4</a:t>
            </a:r>
          </a:p>
        </p:txBody>
      </p:sp>
      <p:sp>
        <p:nvSpPr>
          <p:cNvPr id="3" name="Content Placeholder 2"/>
          <p:cNvSpPr>
            <a:spLocks noGrp="1"/>
          </p:cNvSpPr>
          <p:nvPr>
            <p:ph idx="1"/>
          </p:nvPr>
        </p:nvSpPr>
        <p:spPr/>
        <p:txBody>
          <a:bodyPr/>
          <a:lstStyle/>
          <a:p>
            <a:pPr marL="385763" indent="-385763">
              <a:buFont typeface="+mj-lt"/>
              <a:buAutoNum type="alphaLcParenR" startAt="3"/>
            </a:pPr>
            <a:r>
              <a:rPr lang="en-SG" dirty="0"/>
              <a:t>What is the purpose of such a puzzle?</a:t>
            </a:r>
          </a:p>
        </p:txBody>
      </p:sp>
      <p:sp>
        <p:nvSpPr>
          <p:cNvPr id="6" name="Rectangle 5"/>
          <p:cNvSpPr/>
          <p:nvPr/>
        </p:nvSpPr>
        <p:spPr>
          <a:xfrm>
            <a:off x="628650" y="5956103"/>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2577990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…4</a:t>
            </a:r>
          </a:p>
        </p:txBody>
      </p:sp>
      <p:sp>
        <p:nvSpPr>
          <p:cNvPr id="3" name="Content Placeholder 2"/>
          <p:cNvSpPr>
            <a:spLocks noGrp="1"/>
          </p:cNvSpPr>
          <p:nvPr>
            <p:ph idx="1"/>
          </p:nvPr>
        </p:nvSpPr>
        <p:spPr/>
        <p:txBody>
          <a:bodyPr/>
          <a:lstStyle/>
          <a:p>
            <a:pPr marL="385763" indent="-385763">
              <a:buFont typeface="+mj-lt"/>
              <a:buAutoNum type="alphaLcParenR" startAt="3"/>
            </a:pPr>
            <a:r>
              <a:rPr lang="en-SG" dirty="0"/>
              <a:t>What is the purpose of such a puzzle?</a:t>
            </a:r>
          </a:p>
        </p:txBody>
      </p:sp>
      <p:sp>
        <p:nvSpPr>
          <p:cNvPr id="4" name="TextBox 3"/>
          <p:cNvSpPr txBox="1"/>
          <p:nvPr/>
        </p:nvSpPr>
        <p:spPr>
          <a:xfrm>
            <a:off x="1080135" y="2726055"/>
            <a:ext cx="7435215" cy="2246769"/>
          </a:xfrm>
          <a:prstGeom prst="rect">
            <a:avLst/>
          </a:prstGeom>
          <a:noFill/>
        </p:spPr>
        <p:txBody>
          <a:bodyPr wrap="square" rtlCol="0">
            <a:spAutoFit/>
          </a:bodyPr>
          <a:lstStyle/>
          <a:p>
            <a:r>
              <a:rPr lang="en-SG" sz="2800" dirty="0">
                <a:solidFill>
                  <a:srgbClr val="C00000"/>
                </a:solidFill>
              </a:rPr>
              <a:t>The purpose of such a puzzle is to ensure that the client should always commit its resources to the authentication protocol first and the server should be able to verify the client commitment before allocating its own resources.</a:t>
            </a:r>
          </a:p>
        </p:txBody>
      </p:sp>
      <p:sp>
        <p:nvSpPr>
          <p:cNvPr id="6" name="Rectangle 5"/>
          <p:cNvSpPr/>
          <p:nvPr/>
        </p:nvSpPr>
        <p:spPr>
          <a:xfrm>
            <a:off x="628650" y="5956103"/>
            <a:ext cx="2925994" cy="300082"/>
          </a:xfrm>
          <a:prstGeom prst="rect">
            <a:avLst/>
          </a:prstGeom>
        </p:spPr>
        <p:txBody>
          <a:bodyPr wrap="none">
            <a:spAutoFit/>
          </a:bodyPr>
          <a:lstStyle/>
          <a:p>
            <a:r>
              <a:rPr lang="en-SG" sz="1350" dirty="0"/>
              <a:t>SIM-2013-S3-CSCI262-S4b_p6, page 19</a:t>
            </a:r>
          </a:p>
        </p:txBody>
      </p:sp>
    </p:spTree>
    <p:extLst>
      <p:ext uri="{BB962C8B-B14F-4D97-AF65-F5344CB8AC3E}">
        <p14:creationId xmlns:p14="http://schemas.microsoft.com/office/powerpoint/2010/main" val="4185573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 </a:t>
            </a:r>
            <a:r>
              <a:rPr lang="en-SG" dirty="0"/>
              <a:t>1 …5</a:t>
            </a:r>
          </a:p>
        </p:txBody>
      </p:sp>
      <p:sp>
        <p:nvSpPr>
          <p:cNvPr id="3" name="Content Placeholder 2"/>
          <p:cNvSpPr>
            <a:spLocks noGrp="1"/>
          </p:cNvSpPr>
          <p:nvPr>
            <p:ph idx="1"/>
          </p:nvPr>
        </p:nvSpPr>
        <p:spPr>
          <a:xfrm>
            <a:off x="628650" y="1617487"/>
            <a:ext cx="7886700" cy="4351338"/>
          </a:xfrm>
        </p:spPr>
        <p:txBody>
          <a:bodyPr/>
          <a:lstStyle/>
          <a:p>
            <a:pPr marL="385763" indent="-385763">
              <a:buFont typeface="+mj-lt"/>
              <a:buAutoNum type="alphaLcParenR" startAt="4"/>
            </a:pPr>
            <a:r>
              <a:rPr lang="en-SG" dirty="0"/>
              <a:t>Describe how we could modify this to generate sub-puzzles.</a:t>
            </a:r>
          </a:p>
        </p:txBody>
      </p:sp>
    </p:spTree>
    <p:extLst>
      <p:ext uri="{BB962C8B-B14F-4D97-AF65-F5344CB8AC3E}">
        <p14:creationId xmlns:p14="http://schemas.microsoft.com/office/powerpoint/2010/main" val="422147985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3061</TotalTime>
  <Words>1141</Words>
  <Application>Microsoft Office PowerPoint</Application>
  <PresentationFormat>On-screen Show (4:3)</PresentationFormat>
  <Paragraphs>135</Paragraphs>
  <Slides>35</Slides>
  <Notes>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35</vt:i4>
      </vt:variant>
    </vt:vector>
  </HeadingPairs>
  <TitlesOfParts>
    <vt:vector size="45" baseType="lpstr">
      <vt:lpstr>PMingLiU</vt:lpstr>
      <vt:lpstr>URW Gothic L</vt:lpstr>
      <vt:lpstr>Arial</vt:lpstr>
      <vt:lpstr>Bradley Hand ITC</vt:lpstr>
      <vt:lpstr>Calibri</vt:lpstr>
      <vt:lpstr>Calibri Light</vt:lpstr>
      <vt:lpstr>Cambria Math</vt:lpstr>
      <vt:lpstr>Ink Free</vt:lpstr>
      <vt:lpstr>Custom Design</vt:lpstr>
      <vt:lpstr>1_Custom Design</vt:lpstr>
      <vt:lpstr>CSCI262 – System Security</vt:lpstr>
      <vt:lpstr>Question 1 …1</vt:lpstr>
      <vt:lpstr>Question 1 …2</vt:lpstr>
      <vt:lpstr>Question 1 …2</vt:lpstr>
      <vt:lpstr>Question 1 …3</vt:lpstr>
      <vt:lpstr>Question 1 …3</vt:lpstr>
      <vt:lpstr>Question 1 …4</vt:lpstr>
      <vt:lpstr>Question 1 …4</vt:lpstr>
      <vt:lpstr>Question 1 …5</vt:lpstr>
      <vt:lpstr>Question 1 …5</vt:lpstr>
      <vt:lpstr>Question 1 …6</vt:lpstr>
      <vt:lpstr>Question 1 …7</vt:lpstr>
      <vt:lpstr>Question 1 …8</vt:lpstr>
      <vt:lpstr>Question 1 …9</vt:lpstr>
      <vt:lpstr>Question 1 …9</vt:lpstr>
      <vt:lpstr>PowerPoint Presentation</vt:lpstr>
      <vt:lpstr>CSCI262-System Security</vt:lpstr>
      <vt:lpstr>CSCI262-System Security</vt:lpstr>
      <vt:lpstr>PowerPoint Presentation</vt:lpstr>
      <vt:lpstr>Spring 2016, Part C - Question 2</vt:lpstr>
      <vt:lpstr>Part C – Question 2 …2</vt:lpstr>
      <vt:lpstr>Part C – Question 2 …2</vt:lpstr>
      <vt:lpstr>Part C – Question 2 …3 </vt:lpstr>
      <vt:lpstr>Part C – Question 2 …3 </vt:lpstr>
      <vt:lpstr>Part C – Question 2 …4 </vt:lpstr>
      <vt:lpstr>Part C – Question 2 …4 </vt:lpstr>
      <vt:lpstr>Part C – Question 2 …5 </vt:lpstr>
      <vt:lpstr>Part C – Question 2 …5 </vt:lpstr>
      <vt:lpstr>Part C – Question 2 …6 </vt:lpstr>
      <vt:lpstr>Part C – Question 2 …6 </vt:lpstr>
      <vt:lpstr>Part C – Question 2 …7 </vt:lpstr>
      <vt:lpstr>Part C – Question 2 …7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ccesj</dc:creator>
  <cp:lastModifiedBy>User</cp:lastModifiedBy>
  <cp:revision>97</cp:revision>
  <dcterms:created xsi:type="dcterms:W3CDTF">2020-03-22T14:07:21Z</dcterms:created>
  <dcterms:modified xsi:type="dcterms:W3CDTF">2021-10-20T13:22:31Z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2019-09-28T00:00:00Z</vt:filetime>
  </property>
  <property fmtid="{D5CDD505-2E9C-101B-9397-08002B2CF9AE}" pid="3" name="Creator">
    <vt:lpwstr>Microsoft® PowerPoint® 2016</vt:lpwstr>
  </property>
  <property fmtid="{D5CDD505-2E9C-101B-9397-08002B2CF9AE}" pid="4" name="LastSaved">
    <vt:filetime>2020-03-22T00:00:00Z</vt:filetime>
  </property>
</Properties>
</file>